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5" r:id="rId12"/>
    <p:sldId id="279" r:id="rId13"/>
    <p:sldId id="267" r:id="rId14"/>
    <p:sldId id="266" r:id="rId15"/>
    <p:sldId id="269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8" r:id="rId24"/>
    <p:sldId id="277" r:id="rId25"/>
  </p:sldIdLst>
  <p:sldSz cx="18288000" cy="10287000"/>
  <p:notesSz cx="6858000" cy="9144000"/>
  <p:embeddedFontLst>
    <p:embeddedFont>
      <p:font typeface="Assistant Bold" panose="020B0604020202020204" charset="-79"/>
      <p:regular r:id="rId26"/>
    </p:embeddedFont>
    <p:embeddedFont>
      <p:font typeface="Assistant Bold Bold" panose="020B0604020202020204" charset="-79"/>
      <p:regular r:id="rId27"/>
    </p:embeddedFont>
    <p:embeddedFont>
      <p:font typeface="Assistant Regular" panose="020B0604020202020204" charset="-79"/>
      <p:regular r:id="rId28"/>
    </p:embeddedFont>
    <p:embeddedFont>
      <p:font typeface="Assistant Regular Bold" panose="020B0604020202020204" charset="-79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17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3124" t="1574" b="3312"/>
          <a:stretch>
            <a:fillRect/>
          </a:stretch>
        </p:blipFill>
        <p:spPr>
          <a:xfrm>
            <a:off x="11217724" y="0"/>
            <a:ext cx="7070276" cy="1028700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1013809"/>
            <a:ext cx="18288000" cy="9575"/>
          </a:xfrm>
          <a:prstGeom prst="rect">
            <a:avLst/>
          </a:prstGeom>
          <a:solidFill>
            <a:srgbClr val="FEFFFF"/>
          </a:solidFill>
        </p:spPr>
      </p:sp>
      <p:sp>
        <p:nvSpPr>
          <p:cNvPr id="4" name="AutoShape 4"/>
          <p:cNvSpPr/>
          <p:nvPr/>
        </p:nvSpPr>
        <p:spPr>
          <a:xfrm rot="-5400000">
            <a:off x="586787" y="400050"/>
            <a:ext cx="63520" cy="1237093"/>
          </a:xfrm>
          <a:prstGeom prst="rect">
            <a:avLst/>
          </a:prstGeom>
          <a:solidFill>
            <a:srgbClr val="C0E8DF"/>
          </a:solidFill>
        </p:spPr>
      </p:sp>
      <p:grpSp>
        <p:nvGrpSpPr>
          <p:cNvPr id="5" name="Group 5"/>
          <p:cNvGrpSpPr/>
          <p:nvPr/>
        </p:nvGrpSpPr>
        <p:grpSpPr>
          <a:xfrm>
            <a:off x="200878" y="2283723"/>
            <a:ext cx="10695722" cy="3946867"/>
            <a:chOff x="0" y="-19050"/>
            <a:chExt cx="14260962" cy="5262489"/>
          </a:xfrm>
        </p:grpSpPr>
        <p:sp>
          <p:nvSpPr>
            <p:cNvPr id="6" name="TextBox 6"/>
            <p:cNvSpPr txBox="1"/>
            <p:nvPr/>
          </p:nvSpPr>
          <p:spPr>
            <a:xfrm>
              <a:off x="3" y="-19050"/>
              <a:ext cx="14260959" cy="9982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90"/>
                </a:lnSpc>
              </a:pPr>
              <a:r>
                <a:rPr lang="ru-RU" sz="2300" spc="114" dirty="0">
                  <a:solidFill>
                    <a:srgbClr val="C0E8DF"/>
                  </a:solidFill>
                  <a:latin typeface="Assistant Bold"/>
                </a:rPr>
                <a:t>ГБУ «</a:t>
              </a:r>
              <a:r>
                <a:rPr lang="en-US" sz="2300" spc="114" dirty="0">
                  <a:solidFill>
                    <a:srgbClr val="C0E8DF"/>
                  </a:solidFill>
                  <a:latin typeface="Assistant Bold"/>
                </a:rPr>
                <a:t>ЦЕНТР СОЦИАЛЬНОЙ ПОМОЩИ СЕМЬЕ И ДЕТЯМ Г</a:t>
              </a:r>
              <a:r>
                <a:rPr lang="ru-RU" sz="2300" spc="114" dirty="0">
                  <a:solidFill>
                    <a:srgbClr val="C0E8DF"/>
                  </a:solidFill>
                  <a:latin typeface="Assistant Bold"/>
                </a:rPr>
                <a:t>ОРОДА</a:t>
              </a:r>
              <a:r>
                <a:rPr lang="en-US" sz="2300" spc="114" dirty="0">
                  <a:solidFill>
                    <a:srgbClr val="C0E8DF"/>
                  </a:solidFill>
                  <a:latin typeface="Assistant Bold"/>
                </a:rPr>
                <a:t> АРЗАМАСА</a:t>
              </a:r>
              <a:r>
                <a:rPr lang="ru-RU" sz="2300" spc="114" dirty="0">
                  <a:solidFill>
                    <a:srgbClr val="C0E8DF"/>
                  </a:solidFill>
                  <a:latin typeface="Assistant Bold"/>
                </a:rPr>
                <a:t>»</a:t>
              </a:r>
              <a:endParaRPr lang="en-US" sz="2300" spc="114" dirty="0">
                <a:solidFill>
                  <a:srgbClr val="C0E8DF"/>
                </a:solidFill>
                <a:latin typeface="Assistant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48722"/>
              <a:ext cx="14001964" cy="42947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2100"/>
                </a:lnSpc>
              </a:pPr>
              <a:r>
                <a:rPr lang="en-US" sz="11000" spc="110" dirty="0">
                  <a:solidFill>
                    <a:srgbClr val="FEFFFF"/>
                  </a:solidFill>
                  <a:latin typeface="Telegraf"/>
                </a:rPr>
                <a:t>Профилактика суицида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10091306" cy="10287000"/>
          </a:xfrm>
          <a:prstGeom prst="rect">
            <a:avLst/>
          </a:prstGeom>
          <a:solidFill>
            <a:srgbClr val="C0E8DF"/>
          </a:solidFill>
        </p:spPr>
      </p:sp>
      <p:grpSp>
        <p:nvGrpSpPr>
          <p:cNvPr id="3" name="Group 3"/>
          <p:cNvGrpSpPr/>
          <p:nvPr/>
        </p:nvGrpSpPr>
        <p:grpSpPr>
          <a:xfrm>
            <a:off x="17195780" y="0"/>
            <a:ext cx="63520" cy="10287000"/>
            <a:chOff x="0" y="0"/>
            <a:chExt cx="84693" cy="13716000"/>
          </a:xfrm>
        </p:grpSpPr>
        <p:sp>
          <p:nvSpPr>
            <p:cNvPr id="4" name="AutoShape 4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254E72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 cstate="print"/>
          <a:srcRect l="4807" t="3892" b="3892"/>
          <a:stretch>
            <a:fillRect/>
          </a:stretch>
        </p:blipFill>
        <p:spPr>
          <a:xfrm>
            <a:off x="10387475" y="5308769"/>
            <a:ext cx="7678901" cy="417813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369023" y="1562100"/>
            <a:ext cx="6740033" cy="2117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946"/>
              </a:lnSpc>
            </a:pPr>
            <a:r>
              <a:rPr lang="en-US" sz="7223" spc="72" dirty="0">
                <a:solidFill>
                  <a:srgbClr val="254E72"/>
                </a:solidFill>
                <a:latin typeface="Telegraf"/>
              </a:rPr>
              <a:t>Что такое суицид?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69024" y="4762500"/>
            <a:ext cx="6740033" cy="4773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38"/>
              </a:lnSpc>
            </a:pPr>
            <a:r>
              <a:rPr lang="en-US" sz="24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Осознанный акт устранения из жизни под воздействием острых психотравмирующих ситуаций, при которых собственная жизнь как высшая ценность теряет для данного человека смысл</a:t>
            </a:r>
          </a:p>
          <a:p>
            <a:pPr>
              <a:lnSpc>
                <a:spcPts val="4238"/>
              </a:lnSpc>
            </a:pPr>
            <a:endParaRPr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4238"/>
              </a:lnSpc>
            </a:pPr>
            <a:r>
              <a:rPr lang="en-US" sz="24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Чаще всего заканчивают жизнь самоубийством подростки в возрасте 1</a:t>
            </a:r>
            <a:r>
              <a:rPr lang="ru-RU" sz="24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24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-1</a:t>
            </a:r>
            <a:r>
              <a:rPr lang="ru-RU" sz="24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4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 лет</a:t>
            </a:r>
          </a:p>
          <a:p>
            <a:pPr>
              <a:lnSpc>
                <a:spcPts val="4238"/>
              </a:lnSpc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4423223"/>
          </a:xfrm>
          <a:prstGeom prst="rect">
            <a:avLst/>
          </a:prstGeom>
          <a:solidFill>
            <a:srgbClr val="254E72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/>
          <a:srcRect l="23417" t="20895" r="25257" b="7807"/>
          <a:stretch>
            <a:fillRect/>
          </a:stretch>
        </p:blipFill>
        <p:spPr>
          <a:xfrm>
            <a:off x="10837675" y="1975943"/>
            <a:ext cx="6343878" cy="5882344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0" y="986837"/>
            <a:ext cx="18288000" cy="63520"/>
            <a:chOff x="0" y="0"/>
            <a:chExt cx="24384000" cy="84693"/>
          </a:xfrm>
        </p:grpSpPr>
        <p:sp>
          <p:nvSpPr>
            <p:cNvPr id="5" name="AutoShape 5"/>
            <p:cNvSpPr/>
            <p:nvPr/>
          </p:nvSpPr>
          <p:spPr>
            <a:xfrm>
              <a:off x="0" y="35963"/>
              <a:ext cx="24384000" cy="12766"/>
            </a:xfrm>
            <a:prstGeom prst="rect">
              <a:avLst/>
            </a:prstGeom>
            <a:solidFill>
              <a:srgbClr val="FEFFFF"/>
            </a:solidFill>
          </p:spPr>
        </p:sp>
        <p:sp>
          <p:nvSpPr>
            <p:cNvPr id="6" name="AutoShape 6"/>
            <p:cNvSpPr/>
            <p:nvPr/>
          </p:nvSpPr>
          <p:spPr>
            <a:xfrm rot="-5400000">
              <a:off x="782383" y="-782383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705520" y="1421883"/>
            <a:ext cx="6373110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50"/>
              </a:lnSpc>
            </a:pPr>
            <a:r>
              <a:rPr lang="en-US" sz="7500" spc="75" dirty="0" err="1">
                <a:solidFill>
                  <a:srgbClr val="FEFFFF"/>
                </a:solidFill>
                <a:latin typeface="Telegraf"/>
              </a:rPr>
              <a:t>Основные</a:t>
            </a:r>
            <a:r>
              <a:rPr lang="en-US" sz="7500" spc="75">
                <a:solidFill>
                  <a:srgbClr val="FEFFFF"/>
                </a:solidFill>
                <a:latin typeface="Telegraf"/>
              </a:rPr>
              <a:t> причины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10022" y="4917115"/>
            <a:ext cx="10284243" cy="4547942"/>
            <a:chOff x="0" y="0"/>
            <a:chExt cx="13712324" cy="6063924"/>
          </a:xfrm>
        </p:grpSpPr>
        <p:sp>
          <p:nvSpPr>
            <p:cNvPr id="9" name="TextBox 9"/>
            <p:cNvSpPr txBox="1"/>
            <p:nvPr/>
          </p:nvSpPr>
          <p:spPr>
            <a:xfrm>
              <a:off x="0" y="0"/>
              <a:ext cx="13712322" cy="38655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73"/>
                </a:lnSpc>
              </a:pPr>
              <a:r>
                <a:rPr lang="en-US" sz="3228" spc="129" dirty="0">
                  <a:solidFill>
                    <a:srgbClr val="254E72"/>
                  </a:solidFill>
                  <a:latin typeface="Assistant Bold"/>
                </a:rPr>
                <a:t>ПРИЧИНОЙ СУИЦИДА ЯВЛЯЕТСЯ СОЦИАЛЬНО- ПСИХОЛОГИЧЕСКАЯ ДЕЗАДАПТАЦИЯ, ВОЗНИКАЮЩАЯ ПОД ВЛИЯНИЕМ ОСТРЫХ ПСИХОТРАВМИРУЮЩИХ СИТУАЦИЙ, НАРУШЕНИЯ ВЗАИМОДЕЙСТВИЯ ЛИЧНОСТИ С ЕЁ БЛИЖАЙШИМ ОКРУЖЕНИЕМ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4422449"/>
              <a:ext cx="13712324" cy="1641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200" dirty="0">
                  <a:solidFill>
                    <a:srgbClr val="254E72"/>
                  </a:solidFill>
                  <a:latin typeface="Assistant Regular"/>
                </a:rPr>
                <a:t> </a:t>
              </a:r>
              <a:r>
                <a:rPr lang="en-US" sz="3200" dirty="0">
                  <a:solidFill>
                    <a:srgbClr val="254E72"/>
                  </a:solidFill>
                  <a:latin typeface="Assistant Regular Bold"/>
                </a:rPr>
                <a:t>Психологическая причина подросткового суицида –</a:t>
              </a:r>
              <a:endParaRPr lang="ru-RU" sz="3200" dirty="0">
                <a:solidFill>
                  <a:srgbClr val="254E72"/>
                </a:solidFill>
                <a:latin typeface="Assistant Regular Bold"/>
              </a:endParaRPr>
            </a:p>
            <a:p>
              <a:pPr algn="ctr">
                <a:lnSpc>
                  <a:spcPts val="4800"/>
                </a:lnSpc>
              </a:pPr>
              <a:r>
                <a:rPr lang="ru-RU" sz="3200" dirty="0">
                  <a:solidFill>
                    <a:srgbClr val="254E72"/>
                  </a:solidFill>
                  <a:latin typeface="Assistant Regular Bold"/>
                </a:rPr>
                <a:t>это</a:t>
              </a:r>
              <a:r>
                <a:rPr lang="en-US" sz="3200" dirty="0">
                  <a:solidFill>
                    <a:srgbClr val="254E72"/>
                  </a:solidFill>
                  <a:latin typeface="Assistant Regular Bold"/>
                </a:rPr>
                <a:t>  крик о </a:t>
              </a:r>
              <a:r>
                <a:rPr lang="en-US" sz="3200" dirty="0" err="1">
                  <a:solidFill>
                    <a:srgbClr val="254E72"/>
                  </a:solidFill>
                  <a:latin typeface="Assistant Regular Bold"/>
                </a:rPr>
                <a:t>помощи</a:t>
              </a:r>
              <a:r>
                <a:rPr lang="en-US" sz="3200" dirty="0">
                  <a:solidFill>
                    <a:srgbClr val="254E72"/>
                  </a:solidFill>
                  <a:latin typeface="Assistant Regular Bold"/>
                </a:rPr>
                <a:t>!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6594" y="0"/>
            <a:ext cx="63520" cy="10287000"/>
            <a:chOff x="0" y="0"/>
            <a:chExt cx="84693" cy="13716000"/>
          </a:xfrm>
        </p:grpSpPr>
        <p:sp>
          <p:nvSpPr>
            <p:cNvPr id="3" name="AutoShape 3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FEFFFF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7811690" y="1250020"/>
            <a:ext cx="9771764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spc="320" dirty="0">
                <a:solidFill>
                  <a:srgbClr val="C0E8DF"/>
                </a:solidFill>
                <a:latin typeface="Assistant Bold"/>
              </a:rPr>
              <a:t>ВИДЫ СУИЦИДА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/>
          <a:srcRect l="27756" r="27756"/>
          <a:stretch>
            <a:fillRect/>
          </a:stretch>
        </p:blipFill>
        <p:spPr>
          <a:xfrm>
            <a:off x="2474269" y="1028700"/>
            <a:ext cx="5114329" cy="7666702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8009660" y="3004012"/>
            <a:ext cx="7674791" cy="1260042"/>
            <a:chOff x="0" y="0"/>
            <a:chExt cx="10233054" cy="1680056"/>
          </a:xfrm>
        </p:grpSpPr>
        <p:sp>
          <p:nvSpPr>
            <p:cNvPr id="16" name="TextBox 16"/>
            <p:cNvSpPr txBox="1"/>
            <p:nvPr/>
          </p:nvSpPr>
          <p:spPr>
            <a:xfrm>
              <a:off x="0" y="0"/>
              <a:ext cx="10233054" cy="495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sz="2500" spc="100" dirty="0">
                  <a:solidFill>
                    <a:srgbClr val="FFFFFF"/>
                  </a:solidFill>
                  <a:latin typeface="Assistant Regular Bold"/>
                </a:rPr>
                <a:t>ИСТИННЫЙ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698981"/>
              <a:ext cx="10233054" cy="981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sz="2000" dirty="0">
                  <a:solidFill>
                    <a:srgbClr val="FEFFFF"/>
                  </a:solidFill>
                  <a:latin typeface="Assistant Regular"/>
                </a:rPr>
                <a:t> ЭТО ОСОЗНАННЫЕ ДЕЙСТВИЯ, ЦЕЛЬЮ КОТОРЫХ ЯВЛЯЕТСЯ АКТ СОВЕРШЕНИЯ САМОУБИЙСТВА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009660" y="4862051"/>
            <a:ext cx="7674791" cy="1260042"/>
            <a:chOff x="0" y="0"/>
            <a:chExt cx="10233054" cy="1680056"/>
          </a:xfrm>
        </p:grpSpPr>
        <p:sp>
          <p:nvSpPr>
            <p:cNvPr id="19" name="TextBox 19"/>
            <p:cNvSpPr txBox="1"/>
            <p:nvPr/>
          </p:nvSpPr>
          <p:spPr>
            <a:xfrm>
              <a:off x="0" y="0"/>
              <a:ext cx="10233054" cy="495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sz="2500" spc="100" dirty="0">
                  <a:solidFill>
                    <a:srgbClr val="FFFFFF"/>
                  </a:solidFill>
                  <a:latin typeface="Assistant Regular Bold"/>
                </a:rPr>
                <a:t>АФФЕКТИВНЫЙ</a:t>
              </a:r>
              <a:r>
                <a:rPr lang="en-US" sz="2500" spc="100" dirty="0">
                  <a:solidFill>
                    <a:srgbClr val="FFFFFF"/>
                  </a:solidFill>
                  <a:latin typeface="Assistant Regular"/>
                </a:rPr>
                <a:t> 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698981"/>
              <a:ext cx="10233054" cy="981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sz="2000" dirty="0">
                  <a:solidFill>
                    <a:srgbClr val="FEFFFF"/>
                  </a:solidFill>
                  <a:latin typeface="Assistant Regular"/>
                </a:rPr>
                <a:t>ЭТО СУИЦИДАЛЬНЫЕ ДЕЙСТВИЯ, СОВЕРШЕННЫЕ ПОД ВЛИЯНИЕМ ЯРКИХ ЭМОЦИЙ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009660" y="6696614"/>
            <a:ext cx="7674791" cy="2393517"/>
            <a:chOff x="0" y="0"/>
            <a:chExt cx="10233054" cy="3191356"/>
          </a:xfrm>
        </p:grpSpPr>
        <p:sp>
          <p:nvSpPr>
            <p:cNvPr id="22" name="TextBox 22"/>
            <p:cNvSpPr txBox="1"/>
            <p:nvPr/>
          </p:nvSpPr>
          <p:spPr>
            <a:xfrm>
              <a:off x="0" y="0"/>
              <a:ext cx="10233054" cy="990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sz="2500" spc="100" dirty="0">
                  <a:solidFill>
                    <a:srgbClr val="FFFFFF"/>
                  </a:solidFill>
                  <a:latin typeface="Assistant Regular Bold"/>
                </a:rPr>
                <a:t>ДЕМОНСТРАТИВНО-ШАНТАЖНОЕ ПОВЕДЕНИЕ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1194281"/>
              <a:ext cx="10233054" cy="19970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sz="2000" dirty="0">
                  <a:solidFill>
                    <a:srgbClr val="FEFFFF"/>
                  </a:solidFill>
                  <a:latin typeface="Assistant Regular"/>
                </a:rPr>
                <a:t>СОЗНАТЕЛЬНАЯ МАНИПУЛЯЦИЯ ПРИ СОХРАНЕНИИ ДЛЯ НЕГО ВЫСОКОЙ ЦЕННОСТИ СОБСТВЕННОЙ ЖИЗНИ С ЦЕЛЬЮ ИЗМЕНЕНИЯ КОНФЛИКТНОЙ СИТУАЦИИ В БЛАГОПРИЯТНУЮ СТОРОНУ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96940"/>
            <a:ext cx="18288000" cy="63520"/>
            <a:chOff x="0" y="0"/>
            <a:chExt cx="24384000" cy="84693"/>
          </a:xfrm>
        </p:grpSpPr>
        <p:sp>
          <p:nvSpPr>
            <p:cNvPr id="3" name="AutoShape 3"/>
            <p:cNvSpPr/>
            <p:nvPr/>
          </p:nvSpPr>
          <p:spPr>
            <a:xfrm>
              <a:off x="0" y="35963"/>
              <a:ext cx="24384000" cy="12766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4" name="AutoShape 4"/>
            <p:cNvSpPr/>
            <p:nvPr/>
          </p:nvSpPr>
          <p:spPr>
            <a:xfrm rot="-5400000">
              <a:off x="782383" y="-782383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9661122" y="2761195"/>
            <a:ext cx="7870799" cy="3228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342"/>
              </a:lnSpc>
            </a:pPr>
            <a:r>
              <a:rPr lang="en-US" sz="6952" dirty="0">
                <a:solidFill>
                  <a:srgbClr val="254E72"/>
                </a:solidFill>
                <a:latin typeface="Telegraf Bold"/>
              </a:rPr>
              <a:t>ИСТИННЫЙ СУИЦИД</a:t>
            </a:r>
          </a:p>
          <a:p>
            <a:pPr>
              <a:lnSpc>
                <a:spcPts val="8342"/>
              </a:lnSpc>
            </a:pPr>
            <a:endParaRPr dirty="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 cstate="print">
            <a:alphaModFix amt="80000"/>
          </a:blip>
          <a:srcRect/>
          <a:stretch>
            <a:fillRect/>
          </a:stretch>
        </p:blipFill>
        <p:spPr>
          <a:xfrm>
            <a:off x="3997654" y="4569154"/>
            <a:ext cx="1148692" cy="114869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 cstate="print"/>
          <a:srcRect l="8691" r="8691"/>
          <a:stretch>
            <a:fillRect/>
          </a:stretch>
        </p:blipFill>
        <p:spPr>
          <a:xfrm>
            <a:off x="537566" y="1581692"/>
            <a:ext cx="8068868" cy="77064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8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95780" y="0"/>
            <a:ext cx="63520" cy="10287000"/>
            <a:chOff x="0" y="0"/>
            <a:chExt cx="84693" cy="13716000"/>
          </a:xfrm>
        </p:grpSpPr>
        <p:sp>
          <p:nvSpPr>
            <p:cNvPr id="3" name="AutoShape 3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254E72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2208969" y="5220302"/>
            <a:ext cx="6456971" cy="2168130"/>
          </a:xfrm>
          <a:prstGeom prst="rect">
            <a:avLst/>
          </a:prstGeom>
          <a:solidFill>
            <a:srgbClr val="FEFFFF">
              <a:alpha val="60000"/>
            </a:srgbClr>
          </a:solidFill>
        </p:spPr>
      </p:sp>
      <p:sp>
        <p:nvSpPr>
          <p:cNvPr id="6" name="AutoShape 6"/>
          <p:cNvSpPr/>
          <p:nvPr/>
        </p:nvSpPr>
        <p:spPr>
          <a:xfrm>
            <a:off x="2208969" y="2592419"/>
            <a:ext cx="6456971" cy="2168130"/>
          </a:xfrm>
          <a:prstGeom prst="rect">
            <a:avLst/>
          </a:prstGeom>
          <a:solidFill>
            <a:srgbClr val="FEFFFF">
              <a:alpha val="60000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9170992" y="5209430"/>
            <a:ext cx="6456971" cy="2168130"/>
          </a:xfrm>
          <a:prstGeom prst="rect">
            <a:avLst/>
          </a:prstGeom>
          <a:solidFill>
            <a:srgbClr val="FEFFFF">
              <a:alpha val="60000"/>
            </a:srgbClr>
          </a:solidFill>
        </p:spPr>
      </p:sp>
      <p:sp>
        <p:nvSpPr>
          <p:cNvPr id="8" name="AutoShape 8"/>
          <p:cNvSpPr/>
          <p:nvPr/>
        </p:nvSpPr>
        <p:spPr>
          <a:xfrm>
            <a:off x="9170992" y="2592419"/>
            <a:ext cx="6456971" cy="2168130"/>
          </a:xfrm>
          <a:prstGeom prst="rect">
            <a:avLst/>
          </a:prstGeom>
          <a:solidFill>
            <a:srgbClr val="FEFFFF">
              <a:alpha val="60000"/>
            </a:srgbClr>
          </a:solidFill>
        </p:spPr>
      </p:sp>
      <p:sp>
        <p:nvSpPr>
          <p:cNvPr id="9" name="TextBox 9"/>
          <p:cNvSpPr txBox="1"/>
          <p:nvPr/>
        </p:nvSpPr>
        <p:spPr>
          <a:xfrm>
            <a:off x="2796688" y="5694750"/>
            <a:ext cx="5281532" cy="1197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9"/>
              </a:lnSpc>
            </a:pPr>
            <a:r>
              <a:rPr lang="en-US" sz="3991" spc="159">
                <a:solidFill>
                  <a:srgbClr val="254E72"/>
                </a:solidFill>
                <a:latin typeface="Assistant Regular Bold"/>
              </a:rPr>
              <a:t>Активной подготовкой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71395" y="5694750"/>
            <a:ext cx="5281532" cy="1197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9"/>
              </a:lnSpc>
            </a:pPr>
            <a:r>
              <a:rPr lang="en-US" sz="3991" spc="159">
                <a:solidFill>
                  <a:srgbClr val="254E72"/>
                </a:solidFill>
                <a:latin typeface="Assistant Regular Bold"/>
              </a:rPr>
              <a:t>Предсмертной запиской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71395" y="2778366"/>
            <a:ext cx="5281532" cy="1796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9"/>
              </a:lnSpc>
            </a:pPr>
            <a:r>
              <a:rPr lang="en-US" sz="3991" spc="159" dirty="0">
                <a:solidFill>
                  <a:srgbClr val="254E72"/>
                </a:solidFill>
                <a:latin typeface="Assistant Regular Bold"/>
              </a:rPr>
              <a:t>Способом суицидального действия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96688" y="3077738"/>
            <a:ext cx="5281532" cy="1197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9"/>
              </a:lnSpc>
            </a:pPr>
            <a:r>
              <a:rPr lang="en-US" sz="3991" spc="159">
                <a:solidFill>
                  <a:srgbClr val="254E72"/>
                </a:solidFill>
                <a:latin typeface="Assistant Regular Bold"/>
              </a:rPr>
              <a:t>Выбором места и времени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41587" y="487154"/>
            <a:ext cx="14353758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  <a:spcBef>
                <a:spcPct val="0"/>
              </a:spcBef>
            </a:pPr>
            <a:r>
              <a:rPr lang="en-US" sz="4500" spc="179">
                <a:solidFill>
                  <a:srgbClr val="161716"/>
                </a:solidFill>
                <a:latin typeface="Assistant Regular Bold"/>
              </a:rPr>
              <a:t>Серьезность и устойчивость намерения подтверждается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08969" y="7891006"/>
            <a:ext cx="13418994" cy="1587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0"/>
              </a:lnSpc>
              <a:spcBef>
                <a:spcPct val="0"/>
              </a:spcBef>
            </a:pPr>
            <a:r>
              <a:rPr lang="en-US" sz="3492" spc="139" dirty="0">
                <a:solidFill>
                  <a:srgbClr val="4DA3DF"/>
                </a:solidFill>
                <a:latin typeface="Assistant Regular Bold"/>
              </a:rPr>
              <a:t>Суицидальные действия отличаются большой длительностью, от нескольких суток до нескольких месяцев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2814194"/>
          </a:xfrm>
          <a:prstGeom prst="rect">
            <a:avLst/>
          </a:prstGeom>
          <a:solidFill>
            <a:srgbClr val="C0E8DF"/>
          </a:solidFill>
        </p:spPr>
      </p:sp>
      <p:sp>
        <p:nvSpPr>
          <p:cNvPr id="4" name="TextBox 4"/>
          <p:cNvSpPr txBox="1"/>
          <p:nvPr/>
        </p:nvSpPr>
        <p:spPr>
          <a:xfrm>
            <a:off x="533400" y="3162301"/>
            <a:ext cx="5486400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48"/>
              </a:lnSpc>
            </a:pPr>
            <a:r>
              <a:rPr lang="en-US" sz="2790" spc="111" dirty="0">
                <a:solidFill>
                  <a:srgbClr val="254E72"/>
                </a:solidFill>
                <a:latin typeface="Assistant Regular Bold"/>
              </a:rPr>
              <a:t>ПОВЕДЕНЧЕСКИЕ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4800" y="3924300"/>
            <a:ext cx="6172200" cy="6019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06109" lvl="1" indent="-253055">
              <a:lnSpc>
                <a:spcPts val="3281"/>
              </a:lnSpc>
              <a:buFont typeface="Arial"/>
              <a:buChar char="•"/>
            </a:pPr>
            <a:r>
              <a:rPr 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любые внезапные изменения  поведения  или  настроения, особенно отдаленность от близких</a:t>
            </a:r>
          </a:p>
          <a:p>
            <a:pPr marL="506109" lvl="1" indent="-253055">
              <a:lnSpc>
                <a:spcPts val="3281"/>
              </a:lnSpc>
              <a:buFont typeface="Arial"/>
              <a:buChar char="•"/>
            </a:pPr>
            <a:r>
              <a:rPr 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склонность к  опрометчивым и безрассудным поступкам</a:t>
            </a:r>
          </a:p>
          <a:p>
            <a:pPr marL="506109" lvl="1" indent="-253055">
              <a:lnSpc>
                <a:spcPts val="3281"/>
              </a:lnSpc>
              <a:buFont typeface="Arial"/>
              <a:buChar char="•"/>
            </a:pPr>
            <a:r>
              <a:rPr 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чрезмерное  употреблении алкоголя или таблеток</a:t>
            </a:r>
          </a:p>
          <a:p>
            <a:pPr marL="496570" lvl="1" indent="-248285">
              <a:lnSpc>
                <a:spcPts val="3220"/>
              </a:lnSpc>
              <a:buFont typeface="Arial"/>
              <a:buChar char="•"/>
            </a:pPr>
            <a:r>
              <a:rPr 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расставание с дорогими вещами или деньгами</a:t>
            </a:r>
          </a:p>
          <a:p>
            <a:pPr marL="506109" lvl="1" indent="-253055">
              <a:lnSpc>
                <a:spcPts val="3281"/>
              </a:lnSpc>
              <a:buFont typeface="Arial"/>
              <a:buChar char="•"/>
            </a:pPr>
            <a:r>
              <a:rPr 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приобретение средств  для совершения суицида</a:t>
            </a:r>
          </a:p>
          <a:p>
            <a:pPr marL="506109" lvl="1" indent="-253055">
              <a:lnSpc>
                <a:spcPts val="3281"/>
              </a:lnSpc>
              <a:buFont typeface="Arial"/>
              <a:buChar char="•"/>
            </a:pPr>
            <a:r>
              <a:rPr 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подведение итогов, приведение дел в порядок, приготовление к уходу</a:t>
            </a:r>
          </a:p>
          <a:p>
            <a:pPr marL="506109" lvl="1" indent="-253055">
              <a:lnSpc>
                <a:spcPts val="3516"/>
              </a:lnSpc>
              <a:buFont typeface="Arial"/>
              <a:buChar char="•"/>
            </a:pPr>
            <a:r>
              <a:rPr lang="en-US" sz="23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пренебрежение внешним видом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5112" y="85067"/>
            <a:ext cx="10681488" cy="260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0"/>
              </a:lnSpc>
            </a:pPr>
            <a:r>
              <a:rPr lang="en-US" sz="6000" spc="60" dirty="0">
                <a:solidFill>
                  <a:srgbClr val="254E72"/>
                </a:solidFill>
                <a:latin typeface="Telegraf"/>
              </a:rPr>
              <a:t>ПРИЗНАКИ СУИЦИДАЛЬНОГО ПОВЕДЕНИЯ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43800" y="3238500"/>
            <a:ext cx="4957891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04"/>
              </a:lnSpc>
            </a:pPr>
            <a:r>
              <a:rPr lang="en-US" sz="2587" spc="103" dirty="0">
                <a:solidFill>
                  <a:srgbClr val="254E72"/>
                </a:solidFill>
                <a:latin typeface="Assistant Regular Bold"/>
              </a:rPr>
              <a:t>СЛОВЕСНЫЕ</a:t>
            </a:r>
            <a:r>
              <a:rPr lang="ru-RU" sz="2587" spc="103" dirty="0">
                <a:solidFill>
                  <a:srgbClr val="254E72"/>
                </a:solidFill>
                <a:latin typeface="Assistant Regular Bold"/>
              </a:rPr>
              <a:t>   </a:t>
            </a:r>
            <a:endParaRPr lang="en-US" sz="2587" spc="103" dirty="0">
              <a:solidFill>
                <a:srgbClr val="254E72"/>
              </a:solidFill>
              <a:latin typeface="Assistant Regular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239000" y="4000500"/>
            <a:ext cx="5105400" cy="4953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уверение в беспомощности  и зависимости от других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прощание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разговоры или шутки о желании умереть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сообщение о конкретном плане суицида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действенная оценка значимых событий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медленная маловыразительная речь</a:t>
            </a:r>
          </a:p>
          <a:p>
            <a:pPr marL="496570" lvl="1" indent="-248285">
              <a:lnSpc>
                <a:spcPts val="3450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высказывания-самообвинения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258800" y="3246851"/>
            <a:ext cx="4343400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67"/>
              </a:lnSpc>
            </a:pPr>
            <a:r>
              <a:rPr lang="en-US" sz="2555" spc="102" dirty="0">
                <a:solidFill>
                  <a:srgbClr val="254E72"/>
                </a:solidFill>
                <a:latin typeface="Assistant Regular Bold"/>
              </a:rPr>
              <a:t>ЭМОЦИОНАЛЬНЫЕ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030200" y="4000500"/>
            <a:ext cx="4953000" cy="4962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беспомощность, безнадежность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признаки депрессии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нарушение сна или аппетита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отсутствие удовлетворения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печаль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вина или ощущение неудачи или поражения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чрезмерные опасения или страхи</a:t>
            </a:r>
          </a:p>
          <a:p>
            <a:pPr marL="496570" lvl="1" indent="-248285">
              <a:lnSpc>
                <a:spcPts val="3219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чувства собственной малой значимости;</a:t>
            </a:r>
          </a:p>
          <a:p>
            <a:pPr marL="496570" lvl="1" indent="-248285">
              <a:lnSpc>
                <a:spcPts val="3450"/>
              </a:lnSpc>
              <a:buFont typeface="Arial"/>
              <a:buChar char="•"/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рассеянность или потерянность.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63520" cy="10287000"/>
            <a:chOff x="0" y="0"/>
            <a:chExt cx="84693" cy="13716000"/>
          </a:xfrm>
        </p:grpSpPr>
        <p:sp>
          <p:nvSpPr>
            <p:cNvPr id="3" name="AutoShape 3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FEFFFF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/>
          <a:srcRect t="25969" b="26323"/>
          <a:stretch>
            <a:fillRect/>
          </a:stretch>
        </p:blipFill>
        <p:spPr>
          <a:xfrm>
            <a:off x="2120920" y="0"/>
            <a:ext cx="16167080" cy="5143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064989" y="5627216"/>
            <a:ext cx="12072282" cy="322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00"/>
              </a:lnSpc>
            </a:pPr>
            <a:r>
              <a:rPr lang="en-US" sz="11000" spc="110" dirty="0">
                <a:solidFill>
                  <a:srgbClr val="FEFFFF"/>
                </a:solidFill>
                <a:latin typeface="Telegraf"/>
              </a:rPr>
              <a:t>АФФЕКТИВНЫЙ СУИЦИД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8855172" cy="10287000"/>
          </a:xfrm>
          <a:prstGeom prst="rect">
            <a:avLst/>
          </a:prstGeom>
          <a:solidFill>
            <a:srgbClr val="254E72"/>
          </a:solidFill>
        </p:spPr>
      </p:sp>
      <p:grpSp>
        <p:nvGrpSpPr>
          <p:cNvPr id="3" name="Group 3"/>
          <p:cNvGrpSpPr/>
          <p:nvPr/>
        </p:nvGrpSpPr>
        <p:grpSpPr>
          <a:xfrm>
            <a:off x="1028700" y="0"/>
            <a:ext cx="63520" cy="10287000"/>
            <a:chOff x="0" y="0"/>
            <a:chExt cx="84693" cy="13716000"/>
          </a:xfrm>
        </p:grpSpPr>
        <p:sp>
          <p:nvSpPr>
            <p:cNvPr id="4" name="AutoShape 4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C0E8DF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598676" y="640025"/>
            <a:ext cx="7231543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spc="128" dirty="0">
                <a:solidFill>
                  <a:srgbClr val="254E72"/>
                </a:solidFill>
                <a:latin typeface="Assistant Regular"/>
              </a:rPr>
              <a:t>Интенсивной динамикой</a:t>
            </a:r>
            <a:r>
              <a:rPr lang="ru-RU" sz="3200" spc="128" dirty="0">
                <a:solidFill>
                  <a:srgbClr val="254E72"/>
                </a:solidFill>
                <a:latin typeface="Assistant Regular"/>
              </a:rPr>
              <a:t> -</a:t>
            </a:r>
            <a:r>
              <a:rPr lang="en-US" sz="3200" spc="128" dirty="0">
                <a:solidFill>
                  <a:srgbClr val="254E72"/>
                </a:solidFill>
                <a:latin typeface="Assistant Regular"/>
              </a:rPr>
              <a:t> подросток действует импульсивно, не имея чёткого плана своих действий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598676" y="3121563"/>
            <a:ext cx="7231543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spc="128">
                <a:solidFill>
                  <a:srgbClr val="254E72"/>
                </a:solidFill>
                <a:latin typeface="Assistant Regular"/>
              </a:rPr>
              <a:t>Высоким эмоциональным напряжением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98676" y="4749367"/>
            <a:ext cx="7231543" cy="437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en-US" sz="3200" spc="128" dirty="0">
                <a:solidFill>
                  <a:srgbClr val="254E72"/>
                </a:solidFill>
                <a:latin typeface="Assistant Regular"/>
              </a:rPr>
              <a:t>Крайне насыщенными переживаниями гнева, обиды, оскорбления достоинства. Сильные негативные эмоции затмевают собой реальное восприятие действительности и подросток, руководствуясь ими , совершает суицидальные действия.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94012" y="1952192"/>
            <a:ext cx="6907101" cy="279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50"/>
              </a:lnSpc>
            </a:pPr>
            <a:r>
              <a:rPr lang="en-US" sz="6500" spc="65" dirty="0">
                <a:solidFill>
                  <a:srgbClr val="FEFFFF"/>
                </a:solidFill>
                <a:latin typeface="Telegraf"/>
              </a:rPr>
              <a:t>Аффективный суицид характеризуется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601200" y="5295900"/>
            <a:ext cx="8456522" cy="4724400"/>
          </a:xfrm>
          <a:prstGeom prst="rect">
            <a:avLst/>
          </a:prstGeom>
          <a:solidFill>
            <a:srgbClr val="FEFFFF"/>
          </a:solidFill>
        </p:spPr>
      </p:sp>
      <p:grpSp>
        <p:nvGrpSpPr>
          <p:cNvPr id="3" name="Group 3"/>
          <p:cNvGrpSpPr/>
          <p:nvPr/>
        </p:nvGrpSpPr>
        <p:grpSpPr>
          <a:xfrm>
            <a:off x="9601200" y="114300"/>
            <a:ext cx="8458200" cy="4953000"/>
            <a:chOff x="0" y="6797041"/>
            <a:chExt cx="11681762" cy="691895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 cstate="print"/>
            <a:srcRect l="17994" t="97358" r="17994" b="-1500"/>
            <a:stretch>
              <a:fillRect/>
            </a:stretch>
          </p:blipFill>
          <p:spPr>
            <a:xfrm>
              <a:off x="0" y="6797041"/>
              <a:ext cx="11681762" cy="29464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 cstate="print"/>
            <a:srcRect t="15489" b="45286"/>
            <a:stretch>
              <a:fillRect/>
            </a:stretch>
          </p:blipFill>
          <p:spPr>
            <a:xfrm>
              <a:off x="0" y="6858000"/>
              <a:ext cx="11681762" cy="685800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046594" y="0"/>
            <a:ext cx="63520" cy="10287000"/>
            <a:chOff x="0" y="0"/>
            <a:chExt cx="84693" cy="13716000"/>
          </a:xfrm>
        </p:grpSpPr>
        <p:sp>
          <p:nvSpPr>
            <p:cNvPr id="7" name="AutoShape 7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C0E8DF"/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312179" y="322450"/>
            <a:ext cx="10998900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22"/>
              </a:lnSpc>
            </a:pPr>
            <a:r>
              <a:rPr lang="en-US" sz="6351" spc="254" dirty="0">
                <a:solidFill>
                  <a:srgbClr val="C0E8DF"/>
                </a:solidFill>
                <a:latin typeface="Assistant Bold"/>
              </a:rPr>
              <a:t>ДЕМОНТРАТИВНО-ШАНТАЖН</a:t>
            </a:r>
            <a:r>
              <a:rPr lang="ru-RU" sz="6351" spc="254" dirty="0">
                <a:solidFill>
                  <a:srgbClr val="C0E8DF"/>
                </a:solidFill>
                <a:latin typeface="Assistant Bold"/>
              </a:rPr>
              <a:t>ЫЙ</a:t>
            </a:r>
            <a:endParaRPr lang="en-US" sz="6351" spc="254" dirty="0">
              <a:solidFill>
                <a:srgbClr val="C0E8DF"/>
              </a:solidFill>
              <a:latin typeface="Assistant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54613" y="3039600"/>
            <a:ext cx="8670387" cy="5899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0420" lvl="1" indent="-410210">
              <a:lnSpc>
                <a:spcPts val="4560"/>
              </a:lnSpc>
              <a:buFont typeface="Arial"/>
              <a:buChar char="•"/>
            </a:pPr>
            <a:r>
              <a:rPr lang="en-US" sz="3800" spc="152" dirty="0">
                <a:solidFill>
                  <a:srgbClr val="FFFFFF"/>
                </a:solidFill>
                <a:latin typeface="Assistant Regular Bold"/>
              </a:rPr>
              <a:t>Смысл демонстративно-шантажных попыток состоит в том, чтобы изменить поведение людей в свою пользу</a:t>
            </a:r>
          </a:p>
          <a:p>
            <a:pPr>
              <a:lnSpc>
                <a:spcPts val="4560"/>
              </a:lnSpc>
            </a:pPr>
            <a:endParaRPr dirty="0"/>
          </a:p>
          <a:p>
            <a:pPr marL="820421" lvl="1" indent="-410210">
              <a:lnSpc>
                <a:spcPts val="4560"/>
              </a:lnSpc>
              <a:buFont typeface="Arial"/>
              <a:buChar char="•"/>
            </a:pPr>
            <a:r>
              <a:rPr lang="en-US" sz="3800" spc="152" dirty="0">
                <a:solidFill>
                  <a:srgbClr val="FFFFFF"/>
                </a:solidFill>
                <a:latin typeface="Assistant Regular Bold"/>
              </a:rPr>
              <a:t>Этот </a:t>
            </a:r>
            <a:r>
              <a:rPr lang="ru-RU" sz="3800" spc="152" dirty="0">
                <a:solidFill>
                  <a:srgbClr val="FFFFFF"/>
                </a:solidFill>
                <a:latin typeface="Assistant Regular Bold"/>
              </a:rPr>
              <a:t> </a:t>
            </a:r>
            <a:r>
              <a:rPr lang="en-US" sz="3800" spc="152" dirty="0">
                <a:solidFill>
                  <a:srgbClr val="FFFFFF"/>
                </a:solidFill>
                <a:latin typeface="Assistant Regular Bold"/>
              </a:rPr>
              <a:t>акт </a:t>
            </a:r>
            <a:r>
              <a:rPr lang="ru-RU" sz="3800" spc="152" dirty="0">
                <a:solidFill>
                  <a:srgbClr val="FFFFFF"/>
                </a:solidFill>
                <a:latin typeface="Assistant Regular Bold"/>
              </a:rPr>
              <a:t> </a:t>
            </a:r>
            <a:r>
              <a:rPr lang="en-US" sz="3800" spc="152" dirty="0">
                <a:solidFill>
                  <a:srgbClr val="FFFFFF"/>
                </a:solidFill>
                <a:latin typeface="Assistant Regular Bold"/>
              </a:rPr>
              <a:t>обусловлен специальной </a:t>
            </a:r>
            <a:r>
              <a:rPr lang="ru-RU" sz="3800" spc="152" dirty="0">
                <a:solidFill>
                  <a:srgbClr val="FFFFFF"/>
                </a:solidFill>
                <a:latin typeface="Assistant Regular Bold"/>
              </a:rPr>
              <a:t> </a:t>
            </a:r>
            <a:r>
              <a:rPr lang="en-US" sz="3800" spc="152" dirty="0">
                <a:solidFill>
                  <a:srgbClr val="FFFFFF"/>
                </a:solidFill>
                <a:latin typeface="Assistant Regular Bold"/>
              </a:rPr>
              <a:t>атрибутикой: обязательно </a:t>
            </a:r>
            <a:r>
              <a:rPr lang="ru-RU" sz="3800" spc="152" dirty="0">
                <a:solidFill>
                  <a:srgbClr val="FFFFFF"/>
                </a:solidFill>
                <a:latin typeface="Assistant Regular Bold"/>
              </a:rPr>
              <a:t> </a:t>
            </a:r>
            <a:r>
              <a:rPr lang="en-US" sz="3800" spc="152" dirty="0">
                <a:solidFill>
                  <a:srgbClr val="FFFFFF"/>
                </a:solidFill>
                <a:latin typeface="Assistant Regular Bold"/>
              </a:rPr>
              <a:t>должны быть зрители, как </a:t>
            </a:r>
            <a:r>
              <a:rPr lang="ru-RU" sz="3800" spc="152" dirty="0">
                <a:solidFill>
                  <a:srgbClr val="FFFFFF"/>
                </a:solidFill>
                <a:latin typeface="Assistant Regular Bold"/>
              </a:rPr>
              <a:t> </a:t>
            </a:r>
            <a:r>
              <a:rPr lang="en-US" sz="3800" spc="152" dirty="0">
                <a:solidFill>
                  <a:srgbClr val="FFFFFF"/>
                </a:solidFill>
                <a:latin typeface="Assistant Regular Bold"/>
              </a:rPr>
              <a:t>правило это учителя или родители</a:t>
            </a:r>
          </a:p>
          <a:p>
            <a:pPr>
              <a:lnSpc>
                <a:spcPts val="4560"/>
              </a:lnSpc>
            </a:pPr>
            <a:endParaRPr dirty="0"/>
          </a:p>
        </p:txBody>
      </p:sp>
      <p:sp>
        <p:nvSpPr>
          <p:cNvPr id="19" name="TextBox 19"/>
          <p:cNvSpPr txBox="1"/>
          <p:nvPr/>
        </p:nvSpPr>
        <p:spPr>
          <a:xfrm>
            <a:off x="10967569" y="6085350"/>
            <a:ext cx="6637076" cy="3713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8"/>
              </a:lnSpc>
              <a:spcBef>
                <a:spcPct val="0"/>
              </a:spcBef>
            </a:pPr>
            <a:r>
              <a:rPr lang="en-US" sz="3115" spc="124" dirty="0">
                <a:solidFill>
                  <a:srgbClr val="033C64"/>
                </a:solidFill>
                <a:latin typeface="Assistant Regular Bold"/>
              </a:rPr>
              <a:t> Спектакль опасен, т.к. человек может случайно совершить суицид</a:t>
            </a:r>
          </a:p>
          <a:p>
            <a:pPr algn="ctr">
              <a:lnSpc>
                <a:spcPts val="3738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738"/>
              </a:lnSpc>
              <a:spcBef>
                <a:spcPct val="0"/>
              </a:spcBef>
            </a:pPr>
            <a:r>
              <a:rPr lang="en-US" sz="3115" spc="124" dirty="0">
                <a:solidFill>
                  <a:srgbClr val="033C64"/>
                </a:solidFill>
                <a:latin typeface="Assistant Regular Bold"/>
              </a:rPr>
              <a:t>Если суициды стали привычной формой, подросток научится не бояться смерти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8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79951" y="7788637"/>
            <a:ext cx="13941830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50"/>
              </a:lnSpc>
            </a:pPr>
            <a:r>
              <a:rPr lang="en-US" sz="4500" spc="44" dirty="0">
                <a:solidFill>
                  <a:srgbClr val="254E72"/>
                </a:solidFill>
                <a:latin typeface="Telegraf"/>
              </a:rPr>
              <a:t> Границ между  шантажом  и истинным  суицидом нет, поэтому родителю нужно срочно показать подростка психиатру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46594" y="0"/>
            <a:ext cx="63520" cy="10287000"/>
            <a:chOff x="0" y="0"/>
            <a:chExt cx="84693" cy="13716000"/>
          </a:xfrm>
        </p:grpSpPr>
        <p:sp>
          <p:nvSpPr>
            <p:cNvPr id="4" name="AutoShape 4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254E72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 cstate="print"/>
          <a:srcRect t="4793" b="18750"/>
          <a:stretch>
            <a:fillRect/>
          </a:stretch>
        </p:blipFill>
        <p:spPr>
          <a:xfrm>
            <a:off x="1529322" y="166458"/>
            <a:ext cx="13892458" cy="708104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8855172" cy="10287000"/>
          </a:xfrm>
          <a:prstGeom prst="rect">
            <a:avLst/>
          </a:prstGeom>
          <a:solidFill>
            <a:srgbClr val="254E72"/>
          </a:solidFill>
        </p:spPr>
      </p:sp>
      <p:grpSp>
        <p:nvGrpSpPr>
          <p:cNvPr id="3" name="Group 3"/>
          <p:cNvGrpSpPr/>
          <p:nvPr/>
        </p:nvGrpSpPr>
        <p:grpSpPr>
          <a:xfrm>
            <a:off x="1028700" y="0"/>
            <a:ext cx="63520" cy="10287000"/>
            <a:chOff x="0" y="0"/>
            <a:chExt cx="84693" cy="13716000"/>
          </a:xfrm>
        </p:grpSpPr>
        <p:sp>
          <p:nvSpPr>
            <p:cNvPr id="4" name="AutoShape 4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C0E8DF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525000" y="1624161"/>
            <a:ext cx="7231543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68288" indent="-268288">
              <a:lnSpc>
                <a:spcPts val="3840"/>
              </a:lnSpc>
            </a:pPr>
            <a:r>
              <a:rPr lang="ru-RU" sz="3200" spc="128" dirty="0">
                <a:solidFill>
                  <a:srgbClr val="254E72"/>
                </a:solidFill>
                <a:latin typeface="Assistant Regular"/>
              </a:rPr>
              <a:t>-  </a:t>
            </a:r>
            <a:r>
              <a:rPr lang="ru-RU" sz="3600" spc="128" dirty="0">
                <a:solidFill>
                  <a:srgbClr val="254E72"/>
                </a:solidFill>
                <a:latin typeface="Assistant Regular"/>
              </a:rPr>
              <a:t>нарушение работы эндокринной системы (щитовидной железы в частности)</a:t>
            </a:r>
            <a:endParaRPr lang="en-US" sz="3600" spc="128" dirty="0">
              <a:solidFill>
                <a:srgbClr val="254E72"/>
              </a:solidFill>
              <a:latin typeface="Assistant Regular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601200" y="3346648"/>
            <a:ext cx="7231543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40"/>
              </a:lnSpc>
              <a:buFontTx/>
              <a:buChar char="-"/>
            </a:pPr>
            <a:r>
              <a:rPr lang="ru-RU" sz="3200" spc="128" dirty="0">
                <a:solidFill>
                  <a:srgbClr val="254E72"/>
                </a:solidFill>
                <a:latin typeface="Assistant Regular"/>
              </a:rPr>
              <a:t>  </a:t>
            </a:r>
            <a:r>
              <a:rPr lang="ru-RU" sz="3600" spc="128" dirty="0">
                <a:solidFill>
                  <a:srgbClr val="254E72"/>
                </a:solidFill>
                <a:latin typeface="Assistant Regular"/>
              </a:rPr>
              <a:t>психические расстройства</a:t>
            </a:r>
          </a:p>
          <a:p>
            <a:pPr>
              <a:lnSpc>
                <a:spcPts val="3840"/>
              </a:lnSpc>
              <a:buFontTx/>
              <a:buChar char="-"/>
            </a:pPr>
            <a:endParaRPr lang="ru-RU" sz="3600" spc="128" dirty="0">
              <a:solidFill>
                <a:srgbClr val="254E72"/>
              </a:solidFill>
              <a:latin typeface="Assistant Regular"/>
            </a:endParaRPr>
          </a:p>
          <a:p>
            <a:pPr>
              <a:lnSpc>
                <a:spcPts val="3840"/>
              </a:lnSpc>
              <a:buFontTx/>
              <a:buChar char="-"/>
            </a:pPr>
            <a:r>
              <a:rPr lang="ru-RU" sz="3600" spc="128" dirty="0">
                <a:solidFill>
                  <a:srgbClr val="254E72"/>
                </a:solidFill>
                <a:latin typeface="Assistant Regular"/>
              </a:rPr>
              <a:t>  неврозы</a:t>
            </a:r>
          </a:p>
          <a:p>
            <a:pPr>
              <a:lnSpc>
                <a:spcPts val="3840"/>
              </a:lnSpc>
            </a:pPr>
            <a:r>
              <a:rPr lang="ru-RU" sz="3200" spc="128" dirty="0">
                <a:solidFill>
                  <a:srgbClr val="254E72"/>
                </a:solidFill>
                <a:latin typeface="Assistant Regular"/>
              </a:rPr>
              <a:t> </a:t>
            </a:r>
            <a:endParaRPr lang="en-US" sz="3200" spc="128" dirty="0">
              <a:solidFill>
                <a:srgbClr val="254E72"/>
              </a:solidFill>
              <a:latin typeface="Assistant Regular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608657" y="5159474"/>
            <a:ext cx="8679343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840"/>
              </a:lnSpc>
              <a:buFontTx/>
              <a:buChar char="-"/>
            </a:pPr>
            <a:r>
              <a:rPr lang="ru-RU" sz="3200" spc="128" dirty="0">
                <a:solidFill>
                  <a:srgbClr val="254E72"/>
                </a:solidFill>
                <a:latin typeface="Assistant Regular"/>
              </a:rPr>
              <a:t>  </a:t>
            </a:r>
            <a:r>
              <a:rPr lang="ru-RU" sz="3600" spc="128" dirty="0">
                <a:solidFill>
                  <a:srgbClr val="254E72"/>
                </a:solidFill>
                <a:latin typeface="Assistant Regular"/>
              </a:rPr>
              <a:t>обсессивно-компульсивное  </a:t>
            </a:r>
          </a:p>
          <a:p>
            <a:pPr>
              <a:lnSpc>
                <a:spcPts val="3840"/>
              </a:lnSpc>
            </a:pPr>
            <a:r>
              <a:rPr lang="ru-RU" sz="3600" spc="128" dirty="0">
                <a:solidFill>
                  <a:srgbClr val="254E72"/>
                </a:solidFill>
                <a:latin typeface="Assistant Regular"/>
              </a:rPr>
              <a:t>   расстройство</a:t>
            </a:r>
            <a:endParaRPr lang="en-US" sz="3600" spc="128" dirty="0">
              <a:solidFill>
                <a:srgbClr val="254E72"/>
              </a:solidFill>
              <a:latin typeface="Assistant Regula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94012" y="2221111"/>
            <a:ext cx="6907101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50"/>
              </a:lnSpc>
            </a:pPr>
            <a:r>
              <a:rPr lang="ru-RU" sz="6500" spc="65" dirty="0">
                <a:solidFill>
                  <a:srgbClr val="FEFFFF"/>
                </a:solidFill>
                <a:latin typeface="Telegraf"/>
              </a:rPr>
              <a:t>Иные  причины суицидального поведения</a:t>
            </a:r>
            <a:endParaRPr lang="en-US" sz="6500" spc="65" dirty="0">
              <a:solidFill>
                <a:srgbClr val="FEFFFF"/>
              </a:solidFill>
              <a:latin typeface="Telegra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8227238" cy="10287000"/>
          </a:xfrm>
          <a:prstGeom prst="rect">
            <a:avLst/>
          </a:prstGeom>
          <a:solidFill>
            <a:srgbClr val="254E72"/>
          </a:solidFill>
        </p:spPr>
      </p:sp>
      <p:grpSp>
        <p:nvGrpSpPr>
          <p:cNvPr id="3" name="Group 3"/>
          <p:cNvGrpSpPr/>
          <p:nvPr/>
        </p:nvGrpSpPr>
        <p:grpSpPr>
          <a:xfrm>
            <a:off x="990600" y="5143500"/>
            <a:ext cx="63520" cy="10287000"/>
            <a:chOff x="0" y="0"/>
            <a:chExt cx="84693" cy="13716000"/>
          </a:xfrm>
        </p:grpSpPr>
        <p:sp>
          <p:nvSpPr>
            <p:cNvPr id="4" name="AutoShape 4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C0E8DF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85800" y="1409700"/>
            <a:ext cx="7518380" cy="3604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30"/>
              </a:lnSpc>
            </a:pPr>
            <a:r>
              <a:rPr lang="en-US" sz="6300" spc="63" dirty="0">
                <a:solidFill>
                  <a:srgbClr val="FEFFFF"/>
                </a:solidFill>
                <a:latin typeface="Telegraf"/>
              </a:rPr>
              <a:t>ПРИЧИНЫ СУИЦИДА В ПОДРОСТКОВОМ ВОЗРАСТЕ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816873" y="5981700"/>
            <a:ext cx="1960141" cy="41148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8534400" y="1028700"/>
            <a:ext cx="9391903" cy="754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818" lvl="1" indent="-377409">
              <a:lnSpc>
                <a:spcPts val="4195"/>
              </a:lnSpc>
              <a:buFont typeface="Arial"/>
              <a:buChar char="•"/>
            </a:pP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Переживание  обиды, одиночества, отчуждённости и непонимания</a:t>
            </a:r>
          </a:p>
          <a:p>
            <a:pPr marL="754818" lvl="1" indent="-377409">
              <a:lnSpc>
                <a:spcPts val="4195"/>
              </a:lnSpc>
              <a:buFont typeface="Arial"/>
              <a:buChar char="•"/>
            </a:pP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Чувство вины, стыда, оскорблённого самолюбия, самообвинения</a:t>
            </a:r>
          </a:p>
          <a:p>
            <a:pPr marL="754818" lvl="1" indent="-377409">
              <a:lnSpc>
                <a:spcPts val="4195"/>
              </a:lnSpc>
              <a:buFont typeface="Arial"/>
              <a:buChar char="•"/>
            </a:pP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Несформированное понимание смерти</a:t>
            </a:r>
          </a:p>
          <a:p>
            <a:pPr marL="754818" lvl="1" indent="-377409">
              <a:lnSpc>
                <a:spcPts val="4195"/>
              </a:lnSpc>
              <a:buFont typeface="Arial"/>
              <a:buChar char="•"/>
            </a:pP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Ранняя половая жизнь, приводящая к ранним разочарованиям</a:t>
            </a:r>
          </a:p>
          <a:p>
            <a:pPr marL="754818" lvl="1" indent="-377409">
              <a:lnSpc>
                <a:spcPts val="4195"/>
              </a:lnSpc>
              <a:buFont typeface="Arial"/>
              <a:buChar char="•"/>
            </a:pP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Дисгармония в семье. Нарушение детско-родительских отношений</a:t>
            </a:r>
          </a:p>
          <a:p>
            <a:pPr marL="754818" lvl="1" indent="-377409">
              <a:lnSpc>
                <a:spcPts val="4195"/>
              </a:lnSpc>
              <a:buFont typeface="Arial"/>
              <a:buChar char="•"/>
            </a:pPr>
            <a:r>
              <a:rPr lang="ru-RU" sz="3496" spc="139" dirty="0" err="1">
                <a:solidFill>
                  <a:srgbClr val="08026D"/>
                </a:solidFill>
                <a:latin typeface="Assistant Regular Bold"/>
              </a:rPr>
              <a:t>Саморазрушающее</a:t>
            </a: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 поведение (алкоголь, наркотики, криминал)</a:t>
            </a:r>
          </a:p>
          <a:p>
            <a:pPr marL="754818" lvl="1" indent="-377409">
              <a:lnSpc>
                <a:spcPts val="4195"/>
              </a:lnSpc>
              <a:buFont typeface="Arial"/>
              <a:buChar char="•"/>
            </a:pP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Нарушение </a:t>
            </a:r>
            <a:r>
              <a:rPr lang="ru-RU" sz="3496" spc="139" dirty="0" err="1">
                <a:solidFill>
                  <a:srgbClr val="08026D"/>
                </a:solidFill>
                <a:latin typeface="Assistant Regular Bold"/>
              </a:rPr>
              <a:t>внутришкольных</a:t>
            </a: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 и внутригрупповых отношений</a:t>
            </a:r>
          </a:p>
          <a:p>
            <a:pPr marL="754818" lvl="1" indent="-377409">
              <a:lnSpc>
                <a:spcPts val="4195"/>
              </a:lnSpc>
              <a:buFont typeface="Arial"/>
              <a:buChar char="•"/>
            </a:pPr>
            <a:r>
              <a:rPr lang="ru-RU" sz="3496" spc="139" dirty="0">
                <a:solidFill>
                  <a:srgbClr val="08026D"/>
                </a:solidFill>
                <a:latin typeface="Assistant Regular Bold"/>
              </a:rPr>
              <a:t>Депрессия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16431"/>
            <a:ext cx="18288000" cy="3333145"/>
          </a:xfrm>
          <a:prstGeom prst="rect">
            <a:avLst/>
          </a:prstGeom>
          <a:solidFill>
            <a:srgbClr val="C0E8DF"/>
          </a:solidFill>
        </p:spPr>
      </p:sp>
      <p:grpSp>
        <p:nvGrpSpPr>
          <p:cNvPr id="3" name="Group 3"/>
          <p:cNvGrpSpPr/>
          <p:nvPr/>
        </p:nvGrpSpPr>
        <p:grpSpPr>
          <a:xfrm>
            <a:off x="17195780" y="0"/>
            <a:ext cx="63520" cy="10287000"/>
            <a:chOff x="0" y="0"/>
            <a:chExt cx="84693" cy="13716000"/>
          </a:xfrm>
        </p:grpSpPr>
        <p:sp>
          <p:nvSpPr>
            <p:cNvPr id="4" name="AutoShape 4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254E72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1066800" y="7124700"/>
            <a:ext cx="6400799" cy="2362200"/>
          </a:xfrm>
          <a:prstGeom prst="rect">
            <a:avLst/>
          </a:prstGeom>
          <a:solidFill>
            <a:srgbClr val="254E72">
              <a:alpha val="7843"/>
            </a:srgbClr>
          </a:solidFill>
        </p:spPr>
      </p:sp>
      <p:sp>
        <p:nvSpPr>
          <p:cNvPr id="7" name="AutoShape 7"/>
          <p:cNvSpPr/>
          <p:nvPr/>
        </p:nvSpPr>
        <p:spPr>
          <a:xfrm>
            <a:off x="1048956" y="3924300"/>
            <a:ext cx="6494844" cy="2469078"/>
          </a:xfrm>
          <a:prstGeom prst="rect">
            <a:avLst/>
          </a:prstGeom>
          <a:solidFill>
            <a:srgbClr val="254E72">
              <a:alpha val="7843"/>
            </a:srgbClr>
          </a:solidFill>
        </p:spPr>
      </p:sp>
      <p:sp>
        <p:nvSpPr>
          <p:cNvPr id="8" name="AutoShape 8"/>
          <p:cNvSpPr/>
          <p:nvPr/>
        </p:nvSpPr>
        <p:spPr>
          <a:xfrm>
            <a:off x="9372600" y="7124700"/>
            <a:ext cx="5943600" cy="2438400"/>
          </a:xfrm>
          <a:prstGeom prst="rect">
            <a:avLst/>
          </a:prstGeom>
          <a:solidFill>
            <a:srgbClr val="254E72">
              <a:alpha val="7843"/>
            </a:srgbClr>
          </a:solidFill>
        </p:spPr>
      </p:sp>
      <p:sp>
        <p:nvSpPr>
          <p:cNvPr id="9" name="AutoShape 9"/>
          <p:cNvSpPr/>
          <p:nvPr/>
        </p:nvSpPr>
        <p:spPr>
          <a:xfrm>
            <a:off x="9398039" y="3924300"/>
            <a:ext cx="5994361" cy="2469078"/>
          </a:xfrm>
          <a:prstGeom prst="rect">
            <a:avLst/>
          </a:prstGeom>
          <a:solidFill>
            <a:srgbClr val="254E72">
              <a:alpha val="7843"/>
            </a:srgbClr>
          </a:solidFill>
        </p:spPr>
      </p:sp>
      <p:sp>
        <p:nvSpPr>
          <p:cNvPr id="10" name="TextBox 10"/>
          <p:cNvSpPr txBox="1"/>
          <p:nvPr/>
        </p:nvSpPr>
        <p:spPr>
          <a:xfrm>
            <a:off x="1464557" y="1078642"/>
            <a:ext cx="12011774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250"/>
              </a:lnSpc>
            </a:pPr>
            <a:r>
              <a:rPr lang="en-US" sz="7500" spc="75" dirty="0">
                <a:solidFill>
                  <a:srgbClr val="254E72"/>
                </a:solidFill>
                <a:latin typeface="Telegraf"/>
              </a:rPr>
              <a:t>Лечение депрессии</a:t>
            </a:r>
          </a:p>
          <a:p>
            <a:pPr>
              <a:lnSpc>
                <a:spcPts val="8250"/>
              </a:lnSpc>
            </a:pPr>
            <a:endParaRPr dirty="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34018" y="4686300"/>
            <a:ext cx="956782" cy="99476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806215" y="7814034"/>
            <a:ext cx="1013185" cy="994764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214735" y="7734300"/>
            <a:ext cx="681865" cy="99476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0006975" y="4762500"/>
            <a:ext cx="965825" cy="994764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638661" y="8059003"/>
            <a:ext cx="3524139" cy="44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2800" dirty="0">
                <a:solidFill>
                  <a:srgbClr val="254E72"/>
                </a:solidFill>
                <a:latin typeface="Assistant Regular"/>
              </a:rPr>
              <a:t>Антидеприсанты</a:t>
            </a:r>
            <a:r>
              <a:rPr lang="en-US" sz="2500" dirty="0">
                <a:solidFill>
                  <a:srgbClr val="254E72"/>
                </a:solidFill>
                <a:latin typeface="Assistant Regular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94714" y="5037187"/>
            <a:ext cx="4244286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2800" dirty="0">
                <a:solidFill>
                  <a:srgbClr val="254E72"/>
                </a:solidFill>
                <a:latin typeface="Assistant Regular"/>
              </a:rPr>
              <a:t>Изменение образа жизни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353800" y="8048625"/>
            <a:ext cx="3524139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49"/>
              </a:lnSpc>
            </a:pPr>
            <a:r>
              <a:rPr lang="en-US" sz="2800" dirty="0">
                <a:solidFill>
                  <a:srgbClr val="254E72"/>
                </a:solidFill>
                <a:latin typeface="Assistant Regular"/>
              </a:rPr>
              <a:t>Витамины и добавки</a:t>
            </a:r>
          </a:p>
          <a:p>
            <a:pPr>
              <a:lnSpc>
                <a:spcPts val="3750"/>
              </a:lnSpc>
            </a:pPr>
            <a:endParaRPr dirty="0"/>
          </a:p>
        </p:txBody>
      </p:sp>
      <p:sp>
        <p:nvSpPr>
          <p:cNvPr id="18" name="TextBox 18"/>
          <p:cNvSpPr txBox="1"/>
          <p:nvPr/>
        </p:nvSpPr>
        <p:spPr>
          <a:xfrm>
            <a:off x="11715861" y="5067300"/>
            <a:ext cx="3524139" cy="457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2800" dirty="0">
                <a:solidFill>
                  <a:srgbClr val="254E72"/>
                </a:solidFill>
                <a:latin typeface="Assistant Regular"/>
              </a:rPr>
              <a:t>Психотерапия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86837"/>
            <a:ext cx="18288000" cy="63520"/>
            <a:chOff x="0" y="0"/>
            <a:chExt cx="24384000" cy="84693"/>
          </a:xfrm>
        </p:grpSpPr>
        <p:sp>
          <p:nvSpPr>
            <p:cNvPr id="3" name="AutoShape 3"/>
            <p:cNvSpPr/>
            <p:nvPr/>
          </p:nvSpPr>
          <p:spPr>
            <a:xfrm>
              <a:off x="0" y="35963"/>
              <a:ext cx="24384000" cy="12766"/>
            </a:xfrm>
            <a:prstGeom prst="rect">
              <a:avLst/>
            </a:prstGeom>
            <a:solidFill>
              <a:srgbClr val="FEFFFF"/>
            </a:solidFill>
          </p:spPr>
        </p:sp>
        <p:sp>
          <p:nvSpPr>
            <p:cNvPr id="4" name="AutoShape 4"/>
            <p:cNvSpPr/>
            <p:nvPr/>
          </p:nvSpPr>
          <p:spPr>
            <a:xfrm rot="-5400000">
              <a:off x="782383" y="-782383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381000" y="3771900"/>
            <a:ext cx="7162800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250"/>
              </a:lnSpc>
            </a:pPr>
            <a:r>
              <a:rPr lang="en-US" sz="7500" spc="75" dirty="0">
                <a:solidFill>
                  <a:srgbClr val="FEFFFF"/>
                </a:solidFill>
                <a:latin typeface="Telegraf"/>
              </a:rPr>
              <a:t>Профилактика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924800" y="1714500"/>
            <a:ext cx="9601200" cy="820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3459" lvl="1" indent="-286730" algn="just">
              <a:lnSpc>
                <a:spcPts val="3187"/>
              </a:lnSpc>
              <a:buFont typeface="Arial"/>
              <a:buChar char="•"/>
            </a:pP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Выявление на ранних этапах рисковых груп</a:t>
            </a:r>
            <a:r>
              <a:rPr lang="ru-RU" sz="3200" spc="106" dirty="0" err="1">
                <a:solidFill>
                  <a:srgbClr val="FFFFFF"/>
                </a:solidFill>
                <a:latin typeface="Assistant Regular Bold"/>
              </a:rPr>
              <a:t>п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, 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 адекватно организованн</a:t>
            </a:r>
            <a:r>
              <a:rPr lang="ru-RU" sz="3200" spc="106" dirty="0" err="1">
                <a:solidFill>
                  <a:srgbClr val="FFFFFF"/>
                </a:solidFill>
                <a:latin typeface="Assistant Regular Bold"/>
              </a:rPr>
              <a:t>ая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Assistant Regular Bold"/>
              </a:rPr>
              <a:t>помо</a:t>
            </a:r>
            <a:r>
              <a:rPr lang="ru-RU" sz="3200" spc="106" dirty="0" err="1">
                <a:solidFill>
                  <a:srgbClr val="FFFFFF"/>
                </a:solidFill>
                <a:latin typeface="Assistant Regular Bold"/>
              </a:rPr>
              <a:t>щь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 ребёнку и семье</a:t>
            </a:r>
          </a:p>
          <a:p>
            <a:pPr marL="573459" lvl="1" indent="-286730" algn="just">
              <a:lnSpc>
                <a:spcPts val="3187"/>
              </a:lnSpc>
              <a:buFont typeface="Arial"/>
              <a:buChar char="•"/>
            </a:pP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Перевод депрессии в резонансное состояние, когда 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когда подросток начинает 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 размышлять и 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говорить о смысле 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 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жизни</a:t>
            </a:r>
          </a:p>
          <a:p>
            <a:pPr marL="573459" lvl="1" indent="-286730" algn="just">
              <a:lnSpc>
                <a:spcPts val="3187"/>
              </a:lnSpc>
              <a:buFont typeface="Arial"/>
              <a:buChar char="•"/>
            </a:pP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Помощь в о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ценк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е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 собственной жизни, избирательное воспоминание неприятных событий прошлого, 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оценка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 перспектив в будущем</a:t>
            </a:r>
          </a:p>
          <a:p>
            <a:pPr marL="573459" lvl="1" indent="-286730" algn="just">
              <a:lnSpc>
                <a:spcPts val="3187"/>
              </a:lnSpc>
              <a:buFont typeface="Arial"/>
              <a:buChar char="•"/>
            </a:pP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Налаживание в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заимодействи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я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 с окружающими</a:t>
            </a:r>
          </a:p>
          <a:p>
            <a:pPr marL="573459" lvl="1" indent="-286730" algn="just">
              <a:lnSpc>
                <a:spcPts val="3187"/>
              </a:lnSpc>
              <a:buFont typeface="Arial"/>
              <a:buChar char="•"/>
            </a:pP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Коррекция 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вегетативны</a:t>
            </a:r>
            <a:r>
              <a:rPr lang="ru-RU" sz="3200" spc="106" dirty="0" err="1">
                <a:solidFill>
                  <a:srgbClr val="FFFFFF"/>
                </a:solidFill>
                <a:latin typeface="Assistant Regular Bold"/>
              </a:rPr>
              <a:t>х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 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нарушени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й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, </a:t>
            </a: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устранение медицинских предпосылок к депрессии, обращение к различным специалистам</a:t>
            </a:r>
            <a:r>
              <a:rPr lang="en-US" sz="3200" spc="106" dirty="0">
                <a:solidFill>
                  <a:srgbClr val="FFFFFF"/>
                </a:solidFill>
                <a:latin typeface="Assistant Regular Bold"/>
              </a:rPr>
              <a:t>  </a:t>
            </a:r>
            <a:endParaRPr lang="ru-RU" sz="3200" spc="106" dirty="0">
              <a:solidFill>
                <a:srgbClr val="FFFFFF"/>
              </a:solidFill>
              <a:latin typeface="Assistant Regular Bold"/>
            </a:endParaRPr>
          </a:p>
          <a:p>
            <a:pPr marL="573459" lvl="1" indent="-286730" algn="just">
              <a:lnSpc>
                <a:spcPts val="3187"/>
              </a:lnSpc>
              <a:buFont typeface="Arial"/>
              <a:buChar char="•"/>
            </a:pP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Коррекционно-профилактическая работа с семьей</a:t>
            </a:r>
          </a:p>
          <a:p>
            <a:pPr marL="573459" lvl="1" indent="-286730" algn="just">
              <a:lnSpc>
                <a:spcPts val="3187"/>
              </a:lnSpc>
              <a:buFont typeface="Arial"/>
              <a:buChar char="•"/>
            </a:pPr>
            <a:r>
              <a:rPr lang="ru-RU" sz="3200" spc="106" dirty="0">
                <a:solidFill>
                  <a:srgbClr val="FFFFFF"/>
                </a:solidFill>
                <a:latin typeface="Assistant Regular Bold"/>
              </a:rPr>
              <a:t>Выстраивание нетравматичных, конструктивных </a:t>
            </a:r>
            <a:r>
              <a:rPr lang="ru-RU" sz="2800" spc="106" dirty="0">
                <a:solidFill>
                  <a:srgbClr val="FFFFFF"/>
                </a:solidFill>
                <a:latin typeface="Assistant Regular Bold"/>
              </a:rPr>
              <a:t>взаимоотношений со школой (учебным заведением)</a:t>
            </a:r>
            <a:endParaRPr lang="en-US" sz="2800" spc="106" dirty="0">
              <a:solidFill>
                <a:srgbClr val="FFFFFF"/>
              </a:solidFill>
              <a:latin typeface="Assistant Regular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-38100"/>
            <a:ext cx="5916940" cy="10287000"/>
          </a:xfrm>
          <a:prstGeom prst="rect">
            <a:avLst/>
          </a:prstGeom>
          <a:solidFill>
            <a:srgbClr val="254E72"/>
          </a:solidFill>
        </p:spPr>
      </p:sp>
      <p:grpSp>
        <p:nvGrpSpPr>
          <p:cNvPr id="3" name="Group 3"/>
          <p:cNvGrpSpPr/>
          <p:nvPr/>
        </p:nvGrpSpPr>
        <p:grpSpPr>
          <a:xfrm>
            <a:off x="0" y="863774"/>
            <a:ext cx="18288000" cy="63520"/>
            <a:chOff x="0" y="0"/>
            <a:chExt cx="24384000" cy="84693"/>
          </a:xfrm>
        </p:grpSpPr>
        <p:sp>
          <p:nvSpPr>
            <p:cNvPr id="4" name="AutoShape 4"/>
            <p:cNvSpPr/>
            <p:nvPr/>
          </p:nvSpPr>
          <p:spPr>
            <a:xfrm>
              <a:off x="0" y="35963"/>
              <a:ext cx="24384000" cy="12766"/>
            </a:xfrm>
            <a:prstGeom prst="rect">
              <a:avLst/>
            </a:prstGeom>
            <a:solidFill>
              <a:srgbClr val="C0E8DF"/>
            </a:solidFill>
          </p:spPr>
        </p:sp>
        <p:sp>
          <p:nvSpPr>
            <p:cNvPr id="5" name="AutoShape 5"/>
            <p:cNvSpPr/>
            <p:nvPr/>
          </p:nvSpPr>
          <p:spPr>
            <a:xfrm rot="-5400000">
              <a:off x="782383" y="-782383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6" name="AutoShape 6"/>
          <p:cNvSpPr/>
          <p:nvPr/>
        </p:nvSpPr>
        <p:spPr>
          <a:xfrm>
            <a:off x="7401722" y="1326341"/>
            <a:ext cx="151558" cy="153693"/>
          </a:xfrm>
          <a:prstGeom prst="rect">
            <a:avLst/>
          </a:prstGeom>
          <a:solidFill>
            <a:srgbClr val="254E72"/>
          </a:solidFill>
        </p:spPr>
      </p:sp>
      <p:sp>
        <p:nvSpPr>
          <p:cNvPr id="8" name="TextBox 8"/>
          <p:cNvSpPr txBox="1"/>
          <p:nvPr/>
        </p:nvSpPr>
        <p:spPr>
          <a:xfrm>
            <a:off x="7911533" y="1193637"/>
            <a:ext cx="3635948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800" spc="112" dirty="0">
                <a:solidFill>
                  <a:srgbClr val="254E72"/>
                </a:solidFill>
                <a:latin typeface="Assistant Bold Bold"/>
              </a:rPr>
              <a:t>ШКАЛА М.КОВАЧ.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72400" y="1866900"/>
            <a:ext cx="4495799" cy="2962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7800">
              <a:lnSpc>
                <a:spcPts val="3300"/>
              </a:lnSpc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позволяет определить количественные </a:t>
            </a:r>
            <a:r>
              <a:rPr lang="ru-RU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показатели спектра депрессивных симптомов-сниженного настроения, вегетативных </a:t>
            </a:r>
            <a:r>
              <a:rPr lang="ru-RU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дис</a:t>
            </a: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функций, самооценки, межличностного поведения.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553280" y="6508152"/>
            <a:ext cx="151558" cy="153693"/>
          </a:xfrm>
          <a:prstGeom prst="rect">
            <a:avLst/>
          </a:prstGeom>
          <a:solidFill>
            <a:srgbClr val="254E72"/>
          </a:solidFill>
        </p:spPr>
      </p:sp>
      <p:sp>
        <p:nvSpPr>
          <p:cNvPr id="11" name="AutoShape 11"/>
          <p:cNvSpPr/>
          <p:nvPr/>
        </p:nvSpPr>
        <p:spPr>
          <a:xfrm>
            <a:off x="12999870" y="1249495"/>
            <a:ext cx="151558" cy="153693"/>
          </a:xfrm>
          <a:prstGeom prst="rect">
            <a:avLst/>
          </a:prstGeom>
          <a:solidFill>
            <a:srgbClr val="254E72"/>
          </a:solidFill>
        </p:spPr>
      </p:sp>
      <p:sp>
        <p:nvSpPr>
          <p:cNvPr id="13" name="TextBox 13"/>
          <p:cNvSpPr txBox="1"/>
          <p:nvPr/>
        </p:nvSpPr>
        <p:spPr>
          <a:xfrm>
            <a:off x="13433902" y="1193637"/>
            <a:ext cx="3635948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800" spc="112" dirty="0">
                <a:solidFill>
                  <a:srgbClr val="254E72"/>
                </a:solidFill>
                <a:latin typeface="Assistant Bold Bold"/>
              </a:rPr>
              <a:t>ПАТОХАРАКТЕРО</a:t>
            </a:r>
            <a:r>
              <a:rPr lang="ru-RU" sz="2800" spc="112" dirty="0">
                <a:solidFill>
                  <a:srgbClr val="254E72"/>
                </a:solidFill>
                <a:latin typeface="Assistant Bold Bold"/>
              </a:rPr>
              <a:t>-</a:t>
            </a:r>
            <a:r>
              <a:rPr lang="en-US" sz="2800" spc="112" dirty="0">
                <a:solidFill>
                  <a:srgbClr val="254E72"/>
                </a:solidFill>
                <a:latin typeface="Assistant Bold Bold"/>
              </a:rPr>
              <a:t>ЛОГИЧЕСКИЙ ДИАГНОСТИЧЕС</a:t>
            </a:r>
            <a:r>
              <a:rPr lang="ru-RU" sz="2800" spc="112" dirty="0">
                <a:solidFill>
                  <a:srgbClr val="254E72"/>
                </a:solidFill>
                <a:latin typeface="Assistant Bold Bold"/>
              </a:rPr>
              <a:t>-</a:t>
            </a:r>
            <a:r>
              <a:rPr lang="en-US" sz="2800" spc="112" dirty="0">
                <a:solidFill>
                  <a:srgbClr val="254E72"/>
                </a:solidFill>
                <a:latin typeface="Assistant Bold Bold"/>
              </a:rPr>
              <a:t>КИЙ ОПРОСНИК А.Е.ЛИЧКО (ПДО)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33902" y="3454983"/>
            <a:ext cx="3635949" cy="207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00"/>
              </a:lnSpc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предназначен для определения типа акцентуаций характера и наличия психопатических проявлений.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3113540" y="6508152"/>
            <a:ext cx="151558" cy="153693"/>
          </a:xfrm>
          <a:prstGeom prst="rect">
            <a:avLst/>
          </a:prstGeom>
          <a:solidFill>
            <a:srgbClr val="254E72"/>
          </a:solidFill>
        </p:spPr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958470" y="7238325"/>
            <a:ext cx="2757244" cy="2795612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273319" y="3651790"/>
            <a:ext cx="5643622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000"/>
              </a:lnSpc>
            </a:pPr>
            <a:r>
              <a:rPr lang="en-US" sz="5000" dirty="0">
                <a:solidFill>
                  <a:srgbClr val="FEFFFF"/>
                </a:solidFill>
                <a:latin typeface="Telegraf"/>
              </a:rPr>
              <a:t>Психологические диагностики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063091" y="6375448"/>
            <a:ext cx="3635948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800" spc="112">
                <a:solidFill>
                  <a:srgbClr val="254E72"/>
                </a:solidFill>
                <a:latin typeface="Assistant Bold Bold"/>
              </a:rPr>
              <a:t>ТЕСТ ТУЛУЗ-ПЬЕРОНА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63091" y="7379494"/>
            <a:ext cx="3635949" cy="2279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предназначен для выявления своеобразия поведенческих проявлений и функционирования психических процессов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623351" y="6375448"/>
            <a:ext cx="3635948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800" spc="112" dirty="0">
                <a:solidFill>
                  <a:srgbClr val="254E72"/>
                </a:solidFill>
                <a:latin typeface="Assistant Bold Bold"/>
              </a:rPr>
              <a:t>ЦВЕТОВОЙ ТЕСТ М.ЛЮШЕРА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623351" y="7379494"/>
            <a:ext cx="3635949" cy="150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en-US" sz="23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для определения актуального психоэмоционального состояния подростка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6594" y="0"/>
            <a:ext cx="63520" cy="10287000"/>
            <a:chOff x="0" y="0"/>
            <a:chExt cx="84693" cy="13716000"/>
          </a:xfrm>
        </p:grpSpPr>
        <p:sp>
          <p:nvSpPr>
            <p:cNvPr id="3" name="AutoShape 3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FEFFFF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8722269" y="2728818"/>
            <a:ext cx="8422731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endParaRPr dirty="0"/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FEFFFF"/>
                </a:solidFill>
                <a:latin typeface="Telegraf"/>
              </a:rPr>
              <a:t>Комплекс компьютерных психодиагностических программ </a:t>
            </a:r>
            <a:r>
              <a:rPr lang="ru-RU" sz="3000" dirty="0">
                <a:solidFill>
                  <a:srgbClr val="FEFFFF"/>
                </a:solidFill>
                <a:latin typeface="Telegraf"/>
              </a:rPr>
              <a:t> «</a:t>
            </a:r>
            <a:r>
              <a:rPr lang="en-US" sz="3000" dirty="0">
                <a:solidFill>
                  <a:srgbClr val="FEFFFF"/>
                </a:solidFill>
                <a:latin typeface="Telegraf"/>
              </a:rPr>
              <a:t>Эффектон</a:t>
            </a:r>
            <a:r>
              <a:rPr lang="ru-RU" sz="3000" dirty="0">
                <a:solidFill>
                  <a:srgbClr val="FEFFFF"/>
                </a:solidFill>
                <a:latin typeface="Telegraf"/>
              </a:rPr>
              <a:t>-</a:t>
            </a:r>
            <a:r>
              <a:rPr lang="en-US" sz="3000" dirty="0">
                <a:solidFill>
                  <a:srgbClr val="FEFFFF"/>
                </a:solidFill>
                <a:latin typeface="Telegraf"/>
              </a:rPr>
              <a:t> Студио</a:t>
            </a:r>
            <a:r>
              <a:rPr lang="ru-RU" sz="3000" dirty="0">
                <a:solidFill>
                  <a:srgbClr val="FEFFFF"/>
                </a:solidFill>
                <a:latin typeface="Telegraf"/>
              </a:rPr>
              <a:t>» </a:t>
            </a:r>
            <a:r>
              <a:rPr lang="en-US" sz="3000" dirty="0">
                <a:solidFill>
                  <a:srgbClr val="FEFFFF"/>
                </a:solidFill>
                <a:latin typeface="Telegraf"/>
              </a:rPr>
              <a:t> используется для  диагностики нарушений психического и эмоционального состояния детей, выявляет происхождение этих отклонений, подбирает </a:t>
            </a:r>
            <a:r>
              <a:rPr lang="ru-RU" sz="3000" dirty="0">
                <a:solidFill>
                  <a:srgbClr val="FEFFFF"/>
                </a:solidFill>
                <a:latin typeface="Telegraf"/>
              </a:rPr>
              <a:t> </a:t>
            </a:r>
            <a:r>
              <a:rPr lang="en-US" sz="3000" dirty="0">
                <a:solidFill>
                  <a:srgbClr val="FEFFFF"/>
                </a:solidFill>
                <a:latin typeface="Telegraf"/>
              </a:rPr>
              <a:t>задания для их коррекции.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22269" y="1459376"/>
            <a:ext cx="7813131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spc="112" dirty="0">
                <a:solidFill>
                  <a:srgbClr val="C0E8DF"/>
                </a:solidFill>
                <a:latin typeface="Assistant Bold"/>
              </a:rPr>
              <a:t>ДИАГНОСТИЧЕСКИЙ </a:t>
            </a:r>
            <a:r>
              <a:rPr lang="ru-RU" sz="3200" spc="112" dirty="0">
                <a:solidFill>
                  <a:srgbClr val="C0E8DF"/>
                </a:solidFill>
                <a:latin typeface="Assistant Bold"/>
              </a:rPr>
              <a:t> </a:t>
            </a:r>
            <a:r>
              <a:rPr lang="en-US" sz="3200" spc="112" dirty="0">
                <a:solidFill>
                  <a:srgbClr val="C0E8DF"/>
                </a:solidFill>
                <a:latin typeface="Assistant Bold"/>
              </a:rPr>
              <a:t>КОМПЛЕКС «ЭФФЕКТОН-СТУДИО»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39247" y="710303"/>
            <a:ext cx="5488114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63520" cy="10287000"/>
            <a:chOff x="0" y="0"/>
            <a:chExt cx="84693" cy="13716000"/>
          </a:xfrm>
        </p:grpSpPr>
        <p:sp>
          <p:nvSpPr>
            <p:cNvPr id="3" name="AutoShape 3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FEFFFF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905000" y="571500"/>
            <a:ext cx="14567081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00"/>
              </a:lnSpc>
            </a:pPr>
            <a:r>
              <a:rPr lang="en-US" sz="6000" spc="60" dirty="0">
                <a:solidFill>
                  <a:srgbClr val="FEFFFF"/>
                </a:solidFill>
                <a:latin typeface="Telegraf"/>
              </a:rPr>
              <a:t>ПРОГРАММЫ БОС ДЛЯ ПОДРОСТКОВ</a:t>
            </a:r>
            <a:endParaRPr lang="ru-RU" sz="6000" spc="60" dirty="0">
              <a:solidFill>
                <a:srgbClr val="FEFFFF"/>
              </a:solidFill>
              <a:latin typeface="Telegraf"/>
            </a:endParaRPr>
          </a:p>
          <a:p>
            <a:pPr>
              <a:lnSpc>
                <a:spcPts val="6600"/>
              </a:lnSpc>
            </a:pPr>
            <a:endParaRPr lang="en-US" sz="6000" spc="60" dirty="0">
              <a:solidFill>
                <a:srgbClr val="FEFFFF"/>
              </a:solidFill>
              <a:latin typeface="Telegraf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057400" y="2878683"/>
            <a:ext cx="3476924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3200" spc="112" dirty="0">
                <a:solidFill>
                  <a:srgbClr val="C0E8DF"/>
                </a:solidFill>
                <a:latin typeface="Assistant Regular Bold"/>
              </a:rPr>
              <a:t>1.Экватор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33276" y="3723952"/>
            <a:ext cx="3476924" cy="5305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2400" dirty="0">
                <a:solidFill>
                  <a:srgbClr val="FEFFFF"/>
                </a:solidFill>
                <a:latin typeface="Arial" pitchFamily="34" charset="0"/>
                <a:cs typeface="Arial" pitchFamily="34" charset="0"/>
              </a:rPr>
              <a:t>программа по обучению навыкам снижения напряжения и оптимизации психофизиологического состояния при применении технологии функционального биоуправления по периферической температуре человека.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37" y="2878683"/>
            <a:ext cx="3815563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3200" spc="112" dirty="0">
                <a:solidFill>
                  <a:srgbClr val="C0E8DF"/>
                </a:solidFill>
                <a:latin typeface="Assistant Regular Bold"/>
              </a:rPr>
              <a:t>2. Волна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66837" y="3718053"/>
            <a:ext cx="3815563" cy="5360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2500" dirty="0">
                <a:solidFill>
                  <a:srgbClr val="FEFFFF"/>
                </a:solidFill>
                <a:latin typeface="Arial" pitchFamily="34" charset="0"/>
                <a:cs typeface="Arial" pitchFamily="34" charset="0"/>
              </a:rPr>
              <a:t>программа развивающей и коррекционной работы с детьми на основе здоровьесберегающей технологии через обучение диафрагмальному дыханию, </a:t>
            </a:r>
            <a:r>
              <a:rPr lang="en-US" sz="2500" dirty="0" err="1">
                <a:solidFill>
                  <a:srgbClr val="FEFFFF"/>
                </a:solidFill>
                <a:latin typeface="Arial" pitchFamily="34" charset="0"/>
                <a:cs typeface="Arial" pitchFamily="34" charset="0"/>
              </a:rPr>
              <a:t>способствующ</a:t>
            </a:r>
            <a:r>
              <a:rPr lang="ru-RU" sz="2500" dirty="0">
                <a:solidFill>
                  <a:srgbClr val="FEFFFF"/>
                </a:solidFill>
                <a:latin typeface="Arial" pitchFamily="34" charset="0"/>
                <a:cs typeface="Arial" pitchFamily="34" charset="0"/>
              </a:rPr>
              <a:t>ему</a:t>
            </a:r>
            <a:r>
              <a:rPr lang="en-US" sz="2500" dirty="0">
                <a:solidFill>
                  <a:srgbClr val="FE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500" dirty="0">
                <a:solidFill>
                  <a:srgbClr val="FEFFFF"/>
                </a:solidFill>
                <a:latin typeface="Arial" pitchFamily="34" charset="0"/>
                <a:cs typeface="Arial" pitchFamily="34" charset="0"/>
              </a:rPr>
              <a:t>нивелированию</a:t>
            </a:r>
            <a:r>
              <a:rPr lang="en-US" sz="2500" dirty="0">
                <a:solidFill>
                  <a:srgbClr val="FEFFFF"/>
                </a:solidFill>
                <a:latin typeface="Arial" pitchFamily="34" charset="0"/>
                <a:cs typeface="Arial" pitchFamily="34" charset="0"/>
              </a:rPr>
              <a:t> последствий стресса.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177037" y="2878683"/>
            <a:ext cx="3815563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3200" spc="112" dirty="0">
                <a:solidFill>
                  <a:srgbClr val="C0E8DF"/>
                </a:solidFill>
                <a:latin typeface="Assistant Regular Bold"/>
              </a:rPr>
              <a:t>3. Сталкер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77037" y="3671966"/>
            <a:ext cx="3815563" cy="4824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50"/>
              </a:lnSpc>
            </a:pPr>
            <a:r>
              <a:rPr lang="en-US" sz="2500" dirty="0">
                <a:solidFill>
                  <a:srgbClr val="FEFFFF"/>
                </a:solidFill>
                <a:latin typeface="Arial" pitchFamily="34" charset="0"/>
                <a:cs typeface="Arial" pitchFamily="34" charset="0"/>
              </a:rPr>
              <a:t>профессиональная методика психологического обследования детей старшего и среднего возраста с использованием специального программного обеспечения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86837"/>
            <a:ext cx="18288000" cy="63520"/>
            <a:chOff x="0" y="0"/>
            <a:chExt cx="24384000" cy="84693"/>
          </a:xfrm>
        </p:grpSpPr>
        <p:sp>
          <p:nvSpPr>
            <p:cNvPr id="3" name="AutoShape 3"/>
            <p:cNvSpPr/>
            <p:nvPr/>
          </p:nvSpPr>
          <p:spPr>
            <a:xfrm>
              <a:off x="0" y="35963"/>
              <a:ext cx="24384000" cy="12766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4" name="AutoShape 4"/>
            <p:cNvSpPr/>
            <p:nvPr/>
          </p:nvSpPr>
          <p:spPr>
            <a:xfrm rot="-5400000">
              <a:off x="782383" y="-782383"/>
              <a:ext cx="84693" cy="1649458"/>
            </a:xfrm>
            <a:prstGeom prst="rect">
              <a:avLst/>
            </a:prstGeom>
            <a:solidFill>
              <a:srgbClr val="254E72"/>
            </a:solidFill>
          </p:spPr>
        </p:sp>
      </p:grpSp>
      <p:grpSp>
        <p:nvGrpSpPr>
          <p:cNvPr id="5" name="Group 5"/>
          <p:cNvGrpSpPr/>
          <p:nvPr/>
        </p:nvGrpSpPr>
        <p:grpSpPr>
          <a:xfrm rot="-10800000">
            <a:off x="16770298" y="8769298"/>
            <a:ext cx="489002" cy="489002"/>
            <a:chOff x="0" y="0"/>
            <a:chExt cx="652003" cy="652003"/>
          </a:xfrm>
        </p:grpSpPr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 rot="-10800000">
              <a:off x="0" y="0"/>
              <a:ext cx="652003" cy="652003"/>
              <a:chOff x="0" y="0"/>
              <a:chExt cx="6355080" cy="635508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EFFFF"/>
              </a:solidFill>
            </p:spPr>
          </p:sp>
        </p:grpSp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 rot="-5400000">
              <a:off x="108667" y="108667"/>
              <a:ext cx="434669" cy="434669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6121229" y="8769298"/>
            <a:ext cx="489002" cy="489002"/>
            <a:chOff x="0" y="0"/>
            <a:chExt cx="652003" cy="652003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 rot="-10800000">
              <a:off x="0" y="0"/>
              <a:ext cx="652003" cy="652003"/>
              <a:chOff x="0" y="0"/>
              <a:chExt cx="6355080" cy="635508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EFFFF"/>
              </a:solidFill>
            </p:spPr>
          </p:sp>
        </p:grpSp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>
            <a:xfrm rot="-5400000">
              <a:off x="108667" y="108667"/>
              <a:ext cx="434669" cy="434669"/>
            </a:xfrm>
            <a:prstGeom prst="rect">
              <a:avLst/>
            </a:prstGeom>
          </p:spPr>
        </p:pic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>
          <a:xfrm>
            <a:off x="7885862" y="2148982"/>
            <a:ext cx="10069686" cy="7552264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72064" y="3442396"/>
            <a:ext cx="6443136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11"/>
              </a:lnSpc>
            </a:pPr>
            <a:r>
              <a:rPr lang="en-US" sz="3200" dirty="0">
                <a:solidFill>
                  <a:srgbClr val="254E72"/>
                </a:solidFill>
                <a:latin typeface="Assistant Regular"/>
              </a:rPr>
              <a:t>Большие психологические игры-тренинговые занятия для классов в целях  диагностики и развития групповых отношений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42789" y="453437"/>
            <a:ext cx="6885682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500" spc="140">
                <a:solidFill>
                  <a:srgbClr val="033C64"/>
                </a:solidFill>
                <a:latin typeface="Assistant Regular Bold"/>
              </a:rPr>
              <a:t>ТРЕНИНГИ С ПОДРОСТКАМИ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4E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r="13915"/>
          <a:stretch>
            <a:fillRect/>
          </a:stretch>
        </p:blipFill>
        <p:spPr>
          <a:xfrm>
            <a:off x="838200" y="2705100"/>
            <a:ext cx="8444238" cy="650024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04800" y="793680"/>
            <a:ext cx="9374688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spc="100" dirty="0">
                <a:solidFill>
                  <a:srgbClr val="FFFFFF"/>
                </a:solidFill>
                <a:latin typeface="Assistant Regular Bold"/>
              </a:rPr>
              <a:t>СОЦИАЛЬНО-КОРРЕКЦИОНН</a:t>
            </a:r>
            <a:r>
              <a:rPr lang="ru-RU" sz="2800" spc="100" dirty="0">
                <a:solidFill>
                  <a:srgbClr val="FFFFFF"/>
                </a:solidFill>
                <a:latin typeface="Assistant Regular Bold"/>
              </a:rPr>
              <a:t>ЫЕ</a:t>
            </a:r>
            <a:r>
              <a:rPr lang="en-US" sz="2800" spc="100" dirty="0">
                <a:solidFill>
                  <a:srgbClr val="FFFFFF"/>
                </a:solidFill>
                <a:latin typeface="Assistant Regular Bold"/>
              </a:rPr>
              <a:t> ПРОГРАММ</a:t>
            </a:r>
            <a:r>
              <a:rPr lang="ru-RU" sz="2800" spc="100" dirty="0">
                <a:solidFill>
                  <a:srgbClr val="FFFFFF"/>
                </a:solidFill>
                <a:latin typeface="Assistant Regular Bold"/>
              </a:rPr>
              <a:t>Ы</a:t>
            </a:r>
            <a:endParaRPr lang="en-US" sz="2800" spc="100" dirty="0">
              <a:solidFill>
                <a:srgbClr val="FFFFFF"/>
              </a:solidFill>
              <a:latin typeface="Assistant Regular Bold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800" spc="100" dirty="0">
                <a:solidFill>
                  <a:srgbClr val="FFFFFF"/>
                </a:solidFill>
                <a:latin typeface="Assistant Regular Bold"/>
              </a:rPr>
              <a:t> «ПОД ЗОНТОМ»</a:t>
            </a:r>
            <a:r>
              <a:rPr lang="ru-RU" sz="2800" spc="100" dirty="0">
                <a:solidFill>
                  <a:srgbClr val="FFFFFF"/>
                </a:solidFill>
                <a:latin typeface="Assistant Regular Bold"/>
              </a:rPr>
              <a:t>, «СОХРАНИ СЕБЯ»</a:t>
            </a:r>
            <a:endParaRPr lang="en-US" sz="2800" spc="100" dirty="0">
              <a:solidFill>
                <a:srgbClr val="FFFFFF"/>
              </a:solidFill>
              <a:latin typeface="Assistant Regular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747541" y="1943100"/>
            <a:ext cx="8310757" cy="7540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30"/>
              </a:lnSpc>
              <a:spcBef>
                <a:spcPct val="0"/>
              </a:spcBef>
            </a:pPr>
            <a:r>
              <a:rPr lang="ru-RU" sz="3525" spc="141" dirty="0">
                <a:solidFill>
                  <a:srgbClr val="C0E8DF"/>
                </a:solidFill>
                <a:latin typeface="Assistant Regular Bold"/>
              </a:rPr>
              <a:t>«ПОД ЗОНТОМ» - направлена на коррекцию эмоциональных, когнитивных и поведенческих последствий травм </a:t>
            </a:r>
          </a:p>
          <a:p>
            <a:pPr algn="ctr">
              <a:lnSpc>
                <a:spcPts val="4230"/>
              </a:lnSpc>
              <a:spcBef>
                <a:spcPct val="0"/>
              </a:spcBef>
            </a:pPr>
            <a:r>
              <a:rPr lang="ru-RU" sz="3525" spc="141" dirty="0">
                <a:solidFill>
                  <a:srgbClr val="C0E8DF"/>
                </a:solidFill>
                <a:latin typeface="Assistant Regular Bold"/>
              </a:rPr>
              <a:t>у детей, пострадавших от домашнего насилия и жестокого  обращения</a:t>
            </a:r>
          </a:p>
          <a:p>
            <a:pPr algn="ctr">
              <a:lnSpc>
                <a:spcPts val="4230"/>
              </a:lnSpc>
              <a:spcBef>
                <a:spcPct val="0"/>
              </a:spcBef>
            </a:pPr>
            <a:endParaRPr lang="ru-RU" sz="3525" spc="141" dirty="0">
              <a:solidFill>
                <a:srgbClr val="C0E8DF"/>
              </a:solidFill>
              <a:latin typeface="Assistant Regular Bold"/>
            </a:endParaRPr>
          </a:p>
          <a:p>
            <a:pPr algn="ctr">
              <a:lnSpc>
                <a:spcPts val="4230"/>
              </a:lnSpc>
              <a:spcBef>
                <a:spcPct val="0"/>
              </a:spcBef>
            </a:pPr>
            <a:r>
              <a:rPr lang="ru-RU" sz="3525" spc="141" dirty="0">
                <a:solidFill>
                  <a:srgbClr val="C0E8DF"/>
                </a:solidFill>
                <a:latin typeface="Assistant Regular Bold"/>
              </a:rPr>
              <a:t>«СОХРАНИ СЕБЯ» - направлена на развитие эмоционально-волевой сферы ребенка. Ожидаемые результаты – приобретение навыков самодиагностики, саморегуляции, развитие способности преодоления негативных состояний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95780" y="0"/>
            <a:ext cx="63520" cy="10287000"/>
            <a:chOff x="0" y="0"/>
            <a:chExt cx="84693" cy="13716000"/>
          </a:xfrm>
        </p:grpSpPr>
        <p:sp>
          <p:nvSpPr>
            <p:cNvPr id="3" name="AutoShape 3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C0E8DF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0" y="5143500"/>
            <a:ext cx="6086976" cy="5143500"/>
          </a:xfrm>
          <a:prstGeom prst="rect">
            <a:avLst/>
          </a:prstGeom>
          <a:solidFill>
            <a:srgbClr val="C0E8DF"/>
          </a:solidFill>
        </p:spPr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 cstate="print"/>
          <a:srcRect t="1464" b="23162"/>
          <a:stretch>
            <a:fillRect/>
          </a:stretch>
        </p:blipFill>
        <p:spPr>
          <a:xfrm>
            <a:off x="152400" y="92869"/>
            <a:ext cx="17830799" cy="5812631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85800" y="6621730"/>
            <a:ext cx="4495800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3200" spc="112" dirty="0">
                <a:solidFill>
                  <a:srgbClr val="254E72"/>
                </a:solidFill>
                <a:latin typeface="Assistant Bold"/>
              </a:rPr>
              <a:t>РАБОТА С РОДИТЕЛЯМИ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81800" y="6421214"/>
            <a:ext cx="10134600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>
              <a:lnSpc>
                <a:spcPts val="3499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Проведение специалистами Центра лекториев для родителей </a:t>
            </a:r>
          </a:p>
          <a:p>
            <a:pPr marL="539749" lvl="1" indent="-269875">
              <a:lnSpc>
                <a:spcPts val="3499"/>
              </a:lnSpc>
            </a:pPr>
            <a:r>
              <a:rPr 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в учебных учреждениях и  ДОУ на тему последствий жестокого обращения в семье и влияния стилей семейного воспитания на становление личности ребенка</a:t>
            </a:r>
          </a:p>
          <a:p>
            <a:pPr marL="539749" lvl="1" indent="-269875">
              <a:lnSpc>
                <a:spcPts val="3499"/>
              </a:lnSpc>
              <a:buFont typeface="Arial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индивидуальные консультации с членами семьи</a:t>
            </a:r>
          </a:p>
          <a:p>
            <a:pPr marL="539750" lvl="1" indent="-269875">
              <a:lnSpc>
                <a:spcPts val="3500"/>
              </a:lnSpc>
              <a:buFont typeface="Arial"/>
              <a:buChar char="•"/>
            </a:pPr>
            <a:r>
              <a:rPr lang="ru-RU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выступления на родительских собраниях в школах (по запросу образовательного учреждения)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8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18501" t="4373" r="29574"/>
          <a:stretch>
            <a:fillRect/>
          </a:stretch>
        </p:blipFill>
        <p:spPr>
          <a:xfrm>
            <a:off x="0" y="0"/>
            <a:ext cx="8378522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388172" y="145005"/>
            <a:ext cx="7256615" cy="338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spc="40" dirty="0">
                <a:solidFill>
                  <a:srgbClr val="254E72"/>
                </a:solidFill>
                <a:latin typeface="Telegraf"/>
              </a:rPr>
              <a:t>РЕСУРСЫ</a:t>
            </a:r>
            <a:r>
              <a:rPr lang="ru-RU" sz="4000" spc="40" dirty="0">
                <a:solidFill>
                  <a:srgbClr val="254E72"/>
                </a:solidFill>
                <a:latin typeface="Telegraf"/>
              </a:rPr>
              <a:t>,</a:t>
            </a:r>
            <a:r>
              <a:rPr lang="en-US" sz="4000" spc="40" dirty="0">
                <a:solidFill>
                  <a:srgbClr val="254E72"/>
                </a:solidFill>
                <a:latin typeface="Telegraf"/>
              </a:rPr>
              <a:t> ПРЕПЯТСТВУЮЩИЕ ВОЗНИКНОВЕНИЮ СУИЦИДАЛЬНОГО ПОВЕДЕНИЯ У ПОДРОСТКОВ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27700" y="4100810"/>
            <a:ext cx="7845900" cy="5386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0" lvl="1" indent="-269875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Умение решать жизненные </a:t>
            </a:r>
            <a:r>
              <a:rPr lang="ru-RU" sz="25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проблемы</a:t>
            </a:r>
            <a:r>
              <a:rPr lang="en-US" sz="25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 (самостоятельно или просить помощи)</a:t>
            </a:r>
          </a:p>
          <a:p>
            <a:pPr marL="539750" lvl="1" indent="-269875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Умение решать конфликт ненасильственным путём, отстаивать свои потребности, быть психологически  гибким</a:t>
            </a:r>
          </a:p>
          <a:p>
            <a:pPr marL="539750" lvl="1" indent="-269875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Сильные социальные связи (эмоциональная связь с родителями, крепкие отношения с друзьями)</a:t>
            </a:r>
          </a:p>
          <a:p>
            <a:pPr marL="539750" lvl="1" indent="-269875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Наличие актуальных жизненных ценностей</a:t>
            </a:r>
          </a:p>
          <a:p>
            <a:pPr marL="539750" lvl="1" indent="-269875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Планирование своего ближайшего будущего</a:t>
            </a:r>
          </a:p>
          <a:p>
            <a:pPr marL="539750" lvl="1" indent="-269875">
              <a:lnSpc>
                <a:spcPts val="3500"/>
              </a:lnSpc>
              <a:buFont typeface="Arial"/>
              <a:buChar char="•"/>
            </a:pPr>
            <a:r>
              <a:rPr lang="en-US" sz="2500" dirty="0">
                <a:solidFill>
                  <a:srgbClr val="254E72"/>
                </a:solidFill>
                <a:latin typeface="Arial" pitchFamily="34" charset="0"/>
                <a:cs typeface="Arial" pitchFamily="34" charset="0"/>
              </a:rPr>
              <a:t>Уровень религиозности, боязнь греха самоубийства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46594" y="0"/>
            <a:ext cx="63520" cy="10287000"/>
            <a:chOff x="0" y="0"/>
            <a:chExt cx="84693" cy="13716000"/>
          </a:xfrm>
        </p:grpSpPr>
        <p:sp>
          <p:nvSpPr>
            <p:cNvPr id="6" name="AutoShape 6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7" name="AutoShape 7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254E72"/>
            </a:solidFill>
          </p:spPr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8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86837"/>
            <a:ext cx="18288000" cy="63520"/>
            <a:chOff x="0" y="0"/>
            <a:chExt cx="24384000" cy="84693"/>
          </a:xfrm>
        </p:grpSpPr>
        <p:sp>
          <p:nvSpPr>
            <p:cNvPr id="3" name="AutoShape 3"/>
            <p:cNvSpPr/>
            <p:nvPr/>
          </p:nvSpPr>
          <p:spPr>
            <a:xfrm>
              <a:off x="0" y="35963"/>
              <a:ext cx="24384000" cy="12766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4" name="AutoShape 4"/>
            <p:cNvSpPr/>
            <p:nvPr/>
          </p:nvSpPr>
          <p:spPr>
            <a:xfrm rot="-5400000">
              <a:off x="782383" y="-782383"/>
              <a:ext cx="84693" cy="1649458"/>
            </a:xfrm>
            <a:prstGeom prst="rect">
              <a:avLst/>
            </a:prstGeom>
            <a:solidFill>
              <a:srgbClr val="254E72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2819400" y="1257300"/>
            <a:ext cx="12183325" cy="5321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lang="ru-RU" sz="7500" spc="75" dirty="0">
                <a:solidFill>
                  <a:srgbClr val="254E72"/>
                </a:solidFill>
                <a:latin typeface="Telegraf"/>
              </a:rPr>
              <a:t>ТЕЛЕФОН ДОВЕРИЯ -</a:t>
            </a:r>
          </a:p>
          <a:p>
            <a:pPr algn="ctr">
              <a:lnSpc>
                <a:spcPts val="8250"/>
              </a:lnSpc>
            </a:pPr>
            <a:endParaRPr lang="ru-RU" sz="7500" spc="75">
              <a:solidFill>
                <a:srgbClr val="254E72"/>
              </a:solidFill>
              <a:latin typeface="Telegraf"/>
            </a:endParaRPr>
          </a:p>
          <a:p>
            <a:pPr algn="ctr">
              <a:lnSpc>
                <a:spcPts val="8250"/>
              </a:lnSpc>
            </a:pPr>
            <a:r>
              <a:rPr lang="ru-RU" sz="7500" spc="75">
                <a:solidFill>
                  <a:srgbClr val="254E72"/>
                </a:solidFill>
                <a:latin typeface="Telegraf"/>
              </a:rPr>
              <a:t>важная </a:t>
            </a:r>
            <a:r>
              <a:rPr lang="ru-RU" sz="7500" spc="75" dirty="0">
                <a:solidFill>
                  <a:srgbClr val="254E72"/>
                </a:solidFill>
                <a:latin typeface="Telegraf"/>
              </a:rPr>
              <a:t>составляющая профилактики суицидального поведения</a:t>
            </a:r>
            <a:endParaRPr lang="en-US" sz="7500" spc="75" dirty="0">
              <a:solidFill>
                <a:srgbClr val="254E72"/>
              </a:solidFill>
              <a:latin typeface="Telegra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E8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7195780" y="0"/>
            <a:ext cx="63520" cy="10287000"/>
            <a:chOff x="0" y="0"/>
            <a:chExt cx="84693" cy="13716000"/>
          </a:xfrm>
        </p:grpSpPr>
        <p:sp>
          <p:nvSpPr>
            <p:cNvPr id="4" name="AutoShape 4"/>
            <p:cNvSpPr/>
            <p:nvPr/>
          </p:nvSpPr>
          <p:spPr>
            <a:xfrm>
              <a:off x="35961" y="1371600"/>
              <a:ext cx="12770" cy="12344400"/>
            </a:xfrm>
            <a:prstGeom prst="rect">
              <a:avLst/>
            </a:prstGeom>
            <a:solidFill>
              <a:srgbClr val="254E72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0"/>
              <a:ext cx="84693" cy="1649458"/>
            </a:xfrm>
            <a:prstGeom prst="rect">
              <a:avLst/>
            </a:prstGeom>
            <a:solidFill>
              <a:srgbClr val="254E72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990600" y="800100"/>
            <a:ext cx="3233105" cy="327660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4343400" y="1257300"/>
            <a:ext cx="12482279" cy="2047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lang="ru-RU" sz="5400" spc="75" dirty="0">
                <a:solidFill>
                  <a:srgbClr val="254E72"/>
                </a:solidFill>
                <a:latin typeface="Telegraf"/>
              </a:rPr>
              <a:t>ГБУ «</a:t>
            </a:r>
            <a:r>
              <a:rPr lang="en-US" sz="5400" spc="75" dirty="0">
                <a:solidFill>
                  <a:srgbClr val="254E72"/>
                </a:solidFill>
                <a:latin typeface="Telegraf"/>
              </a:rPr>
              <a:t>Центр социальной помощи семье и детям</a:t>
            </a:r>
            <a:r>
              <a:rPr lang="ru-RU" sz="5400" spc="75" dirty="0">
                <a:solidFill>
                  <a:srgbClr val="254E72"/>
                </a:solidFill>
                <a:latin typeface="Telegraf"/>
              </a:rPr>
              <a:t> города Арзамаса»</a:t>
            </a:r>
            <a:endParaRPr lang="en-US" sz="5400" spc="75" dirty="0">
              <a:solidFill>
                <a:srgbClr val="254E72"/>
              </a:solidFill>
              <a:latin typeface="Telegraf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3581400" y="4914900"/>
            <a:ext cx="12482279" cy="9909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lang="ru-RU" sz="6600" spc="75" dirty="0">
                <a:solidFill>
                  <a:srgbClr val="254E72"/>
                </a:solidFill>
                <a:latin typeface="Telegraf"/>
              </a:rPr>
              <a:t>СПАСИБО ЗА ВНИМАНИЕ!</a:t>
            </a:r>
            <a:endParaRPr lang="en-US" sz="6600" spc="75" dirty="0">
              <a:solidFill>
                <a:srgbClr val="254E72"/>
              </a:solidFill>
              <a:latin typeface="Telegra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962</Words>
  <Application>Microsoft Office PowerPoint</Application>
  <PresentationFormat>Произвольный</PresentationFormat>
  <Paragraphs>138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Assistant Bold Bold</vt:lpstr>
      <vt:lpstr>Telegraf</vt:lpstr>
      <vt:lpstr>Arial</vt:lpstr>
      <vt:lpstr>Calibri</vt:lpstr>
      <vt:lpstr>Assistant Regular Bold</vt:lpstr>
      <vt:lpstr>Assistant Bold</vt:lpstr>
      <vt:lpstr>Telegraf Bold</vt:lpstr>
      <vt:lpstr>Assistant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суицида</dc:title>
  <cp:lastModifiedBy>CSPSD_36</cp:lastModifiedBy>
  <cp:revision>65</cp:revision>
  <dcterms:created xsi:type="dcterms:W3CDTF">2006-08-16T00:00:00Z</dcterms:created>
  <dcterms:modified xsi:type="dcterms:W3CDTF">2022-05-12T05:55:46Z</dcterms:modified>
  <dc:identifier>DAEOf_2_OJw</dc:identifier>
</cp:coreProperties>
</file>